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df" ContentType="application/pdf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96"/>
  </p:notesMasterIdLst>
  <p:sldIdLst>
    <p:sldId id="256" r:id="rId2"/>
    <p:sldId id="1117" r:id="rId3"/>
    <p:sldId id="257" r:id="rId4"/>
    <p:sldId id="259" r:id="rId5"/>
    <p:sldId id="1069" r:id="rId6"/>
    <p:sldId id="258" r:id="rId7"/>
    <p:sldId id="260" r:id="rId8"/>
    <p:sldId id="265" r:id="rId9"/>
    <p:sldId id="1105" r:id="rId10"/>
    <p:sldId id="266" r:id="rId11"/>
    <p:sldId id="261" r:id="rId12"/>
    <p:sldId id="262" r:id="rId13"/>
    <p:sldId id="263" r:id="rId14"/>
    <p:sldId id="264" r:id="rId15"/>
    <p:sldId id="1102" r:id="rId16"/>
    <p:sldId id="1103" r:id="rId17"/>
    <p:sldId id="1104" r:id="rId18"/>
    <p:sldId id="1106" r:id="rId19"/>
    <p:sldId id="1009" r:id="rId20"/>
    <p:sldId id="1023" r:id="rId21"/>
    <p:sldId id="1116" r:id="rId22"/>
    <p:sldId id="1110" r:id="rId23"/>
    <p:sldId id="1107" r:id="rId24"/>
    <p:sldId id="1108" r:id="rId25"/>
    <p:sldId id="999" r:id="rId26"/>
    <p:sldId id="1111" r:id="rId27"/>
    <p:sldId id="972" r:id="rId28"/>
    <p:sldId id="1112" r:id="rId29"/>
    <p:sldId id="1073" r:id="rId30"/>
    <p:sldId id="974" r:id="rId31"/>
    <p:sldId id="928" r:id="rId32"/>
    <p:sldId id="1114" r:id="rId33"/>
    <p:sldId id="1113" r:id="rId34"/>
    <p:sldId id="1109" r:id="rId35"/>
    <p:sldId id="267" r:id="rId36"/>
    <p:sldId id="268" r:id="rId37"/>
    <p:sldId id="269" r:id="rId38"/>
    <p:sldId id="270" r:id="rId39"/>
    <p:sldId id="1063" r:id="rId40"/>
    <p:sldId id="1064" r:id="rId41"/>
    <p:sldId id="1066" r:id="rId42"/>
    <p:sldId id="1065" r:id="rId43"/>
    <p:sldId id="1119" r:id="rId44"/>
    <p:sldId id="1120" r:id="rId45"/>
    <p:sldId id="1067" r:id="rId46"/>
    <p:sldId id="1068" r:id="rId47"/>
    <p:sldId id="1028" r:id="rId48"/>
    <p:sldId id="1070" r:id="rId49"/>
    <p:sldId id="1071" r:id="rId50"/>
    <p:sldId id="280" r:id="rId51"/>
    <p:sldId id="271" r:id="rId52"/>
    <p:sldId id="272" r:id="rId53"/>
    <p:sldId id="273" r:id="rId54"/>
    <p:sldId id="274" r:id="rId55"/>
    <p:sldId id="275" r:id="rId56"/>
    <p:sldId id="276" r:id="rId57"/>
    <p:sldId id="277" r:id="rId58"/>
    <p:sldId id="278" r:id="rId59"/>
    <p:sldId id="279" r:id="rId60"/>
    <p:sldId id="1079" r:id="rId61"/>
    <p:sldId id="1001" r:id="rId62"/>
    <p:sldId id="1080" r:id="rId63"/>
    <p:sldId id="1002" r:id="rId64"/>
    <p:sldId id="1004" r:id="rId65"/>
    <p:sldId id="1081" r:id="rId66"/>
    <p:sldId id="1082" r:id="rId67"/>
    <p:sldId id="1083" r:id="rId68"/>
    <p:sldId id="1085" r:id="rId69"/>
    <p:sldId id="1018" r:id="rId70"/>
    <p:sldId id="1010" r:id="rId71"/>
    <p:sldId id="1086" r:id="rId72"/>
    <p:sldId id="1087" r:id="rId73"/>
    <p:sldId id="1088" r:id="rId74"/>
    <p:sldId id="1089" r:id="rId75"/>
    <p:sldId id="1090" r:id="rId76"/>
    <p:sldId id="1011" r:id="rId77"/>
    <p:sldId id="1022" r:id="rId78"/>
    <p:sldId id="1024" r:id="rId79"/>
    <p:sldId id="1091" r:id="rId80"/>
    <p:sldId id="386" r:id="rId81"/>
    <p:sldId id="387" r:id="rId82"/>
    <p:sldId id="435" r:id="rId83"/>
    <p:sldId id="436" r:id="rId84"/>
    <p:sldId id="395" r:id="rId85"/>
    <p:sldId id="1092" r:id="rId86"/>
    <p:sldId id="1013" r:id="rId87"/>
    <p:sldId id="1014" r:id="rId88"/>
    <p:sldId id="1093" r:id="rId89"/>
    <p:sldId id="1094" r:id="rId90"/>
    <p:sldId id="1095" r:id="rId91"/>
    <p:sldId id="1096" r:id="rId92"/>
    <p:sldId id="1015" r:id="rId93"/>
    <p:sldId id="1016" r:id="rId94"/>
    <p:sldId id="1118" r:id="rId9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538"/>
    <p:restoredTop sz="96327"/>
  </p:normalViewPr>
  <p:slideViewPr>
    <p:cSldViewPr snapToGrid="0">
      <p:cViewPr varScale="1">
        <p:scale>
          <a:sx n="274" d="100"/>
          <a:sy n="274" d="100"/>
        </p:scale>
        <p:origin x="200" y="16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10" d="100"/>
        <a:sy n="11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34F92D-89DA-134C-BFB2-C965CA7ED11B}" type="datetimeFigureOut">
              <a:rPr lang="en-US" smtClean="0"/>
              <a:t>6/7/23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C0007A-8F44-4841-AD4C-40FA56DDD2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9514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848d79d955_0_21:notes"/>
          <p:cNvSpPr txBox="1">
            <a:spLocks noGrp="1"/>
          </p:cNvSpPr>
          <p:nvPr>
            <p:ph type="body" idx="1"/>
          </p:nvPr>
        </p:nvSpPr>
        <p:spPr>
          <a:xfrm>
            <a:off x="701040" y="26833987"/>
            <a:ext cx="5608320" cy="2541607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g1848d79d955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5322550" y="4233863"/>
            <a:ext cx="37655500" cy="211820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22d4c7e2f7f_8_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g22d4c7e2f7f_8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888614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395452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22d4c7e2f7f_8_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g22d4c7e2f7f_8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14837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020204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4EEECCF-8572-7D4A-8706-F96045DF08AF}" type="slidenum">
              <a:rPr lang="en-US"/>
              <a:pPr/>
              <a:t>22</a:t>
            </a:fld>
            <a:endParaRPr lang="en-US"/>
          </a:p>
        </p:txBody>
      </p:sp>
      <p:sp>
        <p:nvSpPr>
          <p:cNvPr id="274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44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5754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24ba7032a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8" name="Google Shape;88;g124ba7032a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24ba7032a9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2" name="Google Shape;142;g124ba7032a9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2d4c7e2f7f_8_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g22d4c7e2f7f_8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518716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591448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943927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458856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780048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E1CCF4-678D-96F0-7369-A38E36212D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627EAF-9DAE-D67C-C7CD-EEA309CA19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CE1F80-DC16-70C0-7900-C0190C2F86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BB8426-01C9-59D4-C060-DFD9B338C5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F5DDA6-A531-AE04-5BAC-2B4E92D80B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6809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DD276-287F-12E4-3341-F22E7E3C90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135C0B8-CD23-32C8-84B4-69E628374B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0A03EC-D027-5987-8475-6CB6EA099B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1AA966-885E-06B4-9053-2FBA4D829D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11EFD7-7B9C-A230-1F37-7E102D60A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1911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DB594F4-699B-897A-2BD1-1B77AF08F59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EB5C52-8399-5227-2642-8F31CA62AA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452F52-B8D4-484C-195F-90FC801140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2FD971-1764-6A48-26D9-5ECAA79C42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46050D-58EE-4F3F-599D-A055522D1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2822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3E2C7-7ADD-B280-6464-8BE8CC59D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2EDEEE-6CB8-0C2A-1990-59689A3CD2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55C8F-E641-27FD-54B3-15F113ED78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0BAC0C-2C24-7AA3-8C01-5239601B3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72C265-2AF9-1867-1F1D-2C5F7D251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0286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D04B7-A5F1-7F43-A651-6CEF872CC6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6729D3-F06D-7F85-6F8E-4215C531EC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F41344-7366-FB37-EF3A-A773DAB525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9ECAD3-E9A6-1D39-FFAE-6D37CCB803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6A824D-3D79-DA0F-6B03-6A6A29F4D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7925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157FA-AD7A-638A-5CD5-3AC390A73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6EDB6B-E6ED-2BD0-A090-09E5B21C1D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CA8097-7A3F-A7A3-5A83-30F356FFC0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3ED9C6-A952-FF42-6C21-9830534139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4EA567-1AC4-EA02-8530-0515196E44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99D0FE-C4BD-1142-82D2-1A24CDFDA2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4660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97531-91D6-6118-E260-CDB4FB5B38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74F5FE-E478-0BB2-0485-902F286230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BC9374-E64C-3152-BFBA-CB5B96548A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7B678C7-92C3-7B85-2CCD-EFD70F22970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8B7C6E3-E282-224E-142A-982397B7D5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7E04CB-4638-5804-65A2-9153DEF560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8ABB871-0916-1E0B-0FF9-8C36366B00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6950939-314E-7939-91EE-F1F1D6E435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8743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6E08D-DAE8-B684-D210-0E5CB1E23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E973E39-0CA3-5EE3-3F28-CF0ECC0CB2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5FB457-7F59-3A06-238F-963074E2B5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EE9206-7DEA-ABFF-D6C7-BADCAAAD9B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354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575F5F1-5018-607B-891F-D978E3369E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B5B51E-6EB1-DDF2-E57E-8CB436AA76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8D1AED-D3FA-B230-7265-B793A3B29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2752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E5E05A-1099-8768-12B3-4EF420E78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877437-E334-2FED-251A-8EC3ECA140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454A5A-C88B-550F-A5BA-18AB1F3EF4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192093-3A79-3C46-ECE6-3CE4231407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982970-F6C4-8512-AB08-2DC85E7D80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7E1808-6266-3565-80B7-F514054E8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0152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05886D-EABA-AA4D-11A8-74442CF591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E853DA4-0706-29A1-33F9-18EAF5318E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70D37C-32B7-21E9-5DA7-5A10FC22AB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2F5167-BB94-9DA3-6A1B-4E7D3C8D55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6F99E7-77EA-A5AA-D2CF-006FCA955A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2FF49A-DB2F-7094-081C-18CFB1E6C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7706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CCEA47B-4A62-BB7B-A1D5-2E51BDDA6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173EBB-27DF-73EF-6836-F27C537E6C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BACE08-4D19-EAEA-9BA7-3E13813174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6/21/2023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84ECAD-4DAF-AF4B-8101-7F37D99192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AEE8F8-6E6F-4B88-AB48-B3A359038A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29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wchurch/JSALT_Better_Together" TargetMode="External"/><Relationship Id="rId2" Type="http://schemas.openxmlformats.org/officeDocument/2006/relationships/hyperlink" Target="mailto:k.church@northeastern.edu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kwchurch/JSALT_Better_Together/tree/main/doc/exercises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plato.stanford.edu/entries/thomas-kuhn/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earningmyturns.org/2017/06/a-computational-linguistic-farce-in.html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1wzPr4cUoMQ&amp;t=463s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emanticscholar.org/paper/be3b5773b927cd710853bd588b392a9daad87ae9" TargetMode="External"/><Relationship Id="rId13" Type="http://schemas.openxmlformats.org/officeDocument/2006/relationships/hyperlink" Target="https://www.semanticscholar.org/paper/58558d4f31b8c95fb904ec4b31ff6aadc2fea9ff" TargetMode="External"/><Relationship Id="rId18" Type="http://schemas.openxmlformats.org/officeDocument/2006/relationships/hyperlink" Target="https://www.semanticscholar.org/paper/464417c3a2851dcf6fda6d4a9e8ef6c2a8313c8d" TargetMode="External"/><Relationship Id="rId3" Type="http://schemas.openxmlformats.org/officeDocument/2006/relationships/hyperlink" Target="https://www.semanticscholar.org/paper/3cd38d405cba93037acd139a8e896b3e360e775a" TargetMode="External"/><Relationship Id="rId21" Type="http://schemas.openxmlformats.org/officeDocument/2006/relationships/image" Target="../media/image46.png"/><Relationship Id="rId7" Type="http://schemas.openxmlformats.org/officeDocument/2006/relationships/hyperlink" Target="https://www.semanticscholar.org/paper/e9eecd76d76b7b25d13163a928af37e009186090" TargetMode="External"/><Relationship Id="rId12" Type="http://schemas.openxmlformats.org/officeDocument/2006/relationships/hyperlink" Target="https://www.semanticscholar.org/paper/760f2111ad8bda6a8d036869317305d083e6fadb" TargetMode="External"/><Relationship Id="rId17" Type="http://schemas.openxmlformats.org/officeDocument/2006/relationships/hyperlink" Target="https://www.semanticscholar.org/paper/c262e74b341373e6859924142d4a6480be346bc6" TargetMode="External"/><Relationship Id="rId2" Type="http://schemas.openxmlformats.org/officeDocument/2006/relationships/hyperlink" Target="https://www.semanticscholar.org/paper/b8ec853894551c0e7a822df50dc04eccd613d46f" TargetMode="External"/><Relationship Id="rId16" Type="http://schemas.openxmlformats.org/officeDocument/2006/relationships/hyperlink" Target="https://www.semanticscholar.org/paper/b9b21ef61ffbb9ea2f4e11499f5689762ab64094" TargetMode="External"/><Relationship Id="rId20" Type="http://schemas.openxmlformats.org/officeDocument/2006/relationships/hyperlink" Target="https://www.semanticscholar.org/paper/c18482310b1e3bc96fc3e119822b4980dfad295c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semanticscholar.org/paper/1b01935456d18ec14097eb770e8250d57c2e7db5" TargetMode="External"/><Relationship Id="rId11" Type="http://schemas.openxmlformats.org/officeDocument/2006/relationships/hyperlink" Target="https://www.semanticscholar.org/paper/639c1e93818b157541bf5522a7cb2cf564119479" TargetMode="External"/><Relationship Id="rId5" Type="http://schemas.openxmlformats.org/officeDocument/2006/relationships/hyperlink" Target="https://www.semanticscholar.org/paper/d9f88a4bb7e117bb375b64903166f39e4e102709" TargetMode="External"/><Relationship Id="rId15" Type="http://schemas.openxmlformats.org/officeDocument/2006/relationships/hyperlink" Target="https://www.semanticscholar.org/paper/7ece90cc1c36424118ecfc392e24d0fb455898f9" TargetMode="External"/><Relationship Id="rId10" Type="http://schemas.openxmlformats.org/officeDocument/2006/relationships/hyperlink" Target="https://www.semanticscholar.org/paper/52e0d57cccd3ffc9097ac9ee95c1a2214fdc1c7a" TargetMode="External"/><Relationship Id="rId19" Type="http://schemas.openxmlformats.org/officeDocument/2006/relationships/hyperlink" Target="https://www.semanticscholar.org/paper/fc17bbeb4b9c01a3c23245e78a05783bd699377b" TargetMode="External"/><Relationship Id="rId4" Type="http://schemas.openxmlformats.org/officeDocument/2006/relationships/hyperlink" Target="https://www.semanticscholar.org/paper/e1bef8fa99eb83e2606c70780d985233f8e719ba" TargetMode="External"/><Relationship Id="rId9" Type="http://schemas.openxmlformats.org/officeDocument/2006/relationships/hyperlink" Target="https://www.semanticscholar.org/paper/f3044464aae6d74ef8b7c9a85810b5164e837378" TargetMode="External"/><Relationship Id="rId14" Type="http://schemas.openxmlformats.org/officeDocument/2006/relationships/hyperlink" Target="https://www.semanticscholar.org/paper/16a993d14cd85c14e6834589ad33ca8fd4998a40" TargetMode="External"/><Relationship Id="rId22" Type="http://schemas.openxmlformats.org/officeDocument/2006/relationships/image" Target="../media/image4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kwchurch/JSALT_Better_Together/blob/main/doc/Notation.md" TargetMode="External"/><Relationship Id="rId13" Type="http://schemas.openxmlformats.org/officeDocument/2006/relationships/hyperlink" Target="https://github.com/kwchurch/JSALT_Better_Together/tree/main/doc/exercises" TargetMode="External"/><Relationship Id="rId3" Type="http://schemas.openxmlformats.org/officeDocument/2006/relationships/hyperlink" Target="https://jsalt2023.univ-lemans.fr/en/better-together-text-context.html" TargetMode="External"/><Relationship Id="rId7" Type="http://schemas.openxmlformats.org/officeDocument/2006/relationships/hyperlink" Target="https://docs.google.com/document/d/1rRRflCASHo7PFTBU6GqHK_g8twj1JgcXD8ijwpWY9m8/edit" TargetMode="External"/><Relationship Id="rId12" Type="http://schemas.openxmlformats.org/officeDocument/2006/relationships/hyperlink" Target="https://github.com/kwchurch/JSALT_Better_Together/blob/main/doc/Similar_Venues.md" TargetMode="External"/><Relationship Id="rId2" Type="http://schemas.openxmlformats.org/officeDocument/2006/relationships/hyperlink" Target="https://github.com/kwchurch/JSALT_Better_Together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github.com/kwchurch/JSALT_Better_Together/blob/main/slides" TargetMode="External"/><Relationship Id="rId11" Type="http://schemas.openxmlformats.org/officeDocument/2006/relationships/hyperlink" Target="https://docs.google.com/spreadsheets/d/1JMq-jR4M8KU119cvglUDmMwwzd60Z3vyvn3VqhPn9EY/view#gid=1450677429" TargetMode="External"/><Relationship Id="rId5" Type="http://schemas.openxmlformats.org/officeDocument/2006/relationships/hyperlink" Target="https://app.globus.org/file-manager?origin_id=1ef9019c-eac0-11ed-9ba9-c9bb788c490e&amp;origin_path=%2F%7E%2F" TargetMode="External"/><Relationship Id="rId10" Type="http://schemas.openxmlformats.org/officeDocument/2006/relationships/hyperlink" Target="https://github.com/kwchurch/JSALT_Better_Together/blob/main/examples/similar_documents/reading_list" TargetMode="External"/><Relationship Id="rId4" Type="http://schemas.openxmlformats.org/officeDocument/2006/relationships/hyperlink" Target="https://northeastern.zoom.us/j/8963791015" TargetMode="External"/><Relationship Id="rId9" Type="http://schemas.openxmlformats.org/officeDocument/2006/relationships/hyperlink" Target="https://github.com/kwchurch/JSALT_Better_Together/blob/main/doc/deliverables.md" TargetMode="Externa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kwchurch/ACL2022_deepnets_tutorial" TargetMode="Externa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github.com/kwchurch/ACL2022_deepnets_tutorial" TargetMode="External"/><Relationship Id="rId5" Type="http://schemas.openxmlformats.org/officeDocument/2006/relationships/image" Target="../media/image62.png"/><Relationship Id="rId4" Type="http://schemas.openxmlformats.org/officeDocument/2006/relationships/image" Target="../media/image5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12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7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image" Target="../media/image75.em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00.png"/><Relationship Id="rId5" Type="http://schemas.openxmlformats.org/officeDocument/2006/relationships/image" Target="../media/image78.svg"/><Relationship Id="rId4" Type="http://schemas.openxmlformats.org/officeDocument/2006/relationships/image" Target="../media/image77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snap-stanford.github.io/cs224w-notes/machine-learning-with-networks/graph-neural-networks" TargetMode="External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260.png"/><Relationship Id="rId4" Type="http://schemas.openxmlformats.org/officeDocument/2006/relationships/image" Target="../media/image250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emf"/><Relationship Id="rId2" Type="http://schemas.openxmlformats.org/officeDocument/2006/relationships/image" Target="../media/image82.emf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emf"/><Relationship Id="rId2" Type="http://schemas.openxmlformats.org/officeDocument/2006/relationships/image" Target="../media/image8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openxmlformats.org/officeDocument/2006/relationships/image" Target="../media/image87.emf"/><Relationship Id="rId4" Type="http://schemas.openxmlformats.org/officeDocument/2006/relationships/image" Target="../media/image86.emf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ann-benchmarks.com/" TargetMode="External"/><Relationship Id="rId2" Type="http://schemas.openxmlformats.org/officeDocument/2006/relationships/hyperlink" Target="https://pypi.org/project/annoy/1.0.3/" TargetMode="Externa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radimrehurek.com/gensim/auto_examples/tutorials/run_annoy.html" TargetMode="External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50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0.emf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1.emf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5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hyperlink" Target="http://wordvec.colorado.edu/papers/Deerwester_1990.pdf" TargetMode="External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13.pd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4.pn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0.png"/><Relationship Id="rId2" Type="http://schemas.openxmlformats.org/officeDocument/2006/relationships/hyperlink" Target="https://github.com/VHRanger/nodevectors/blob/master/nodevectors/prone.py" TargetMode="Externa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0.png"/><Relationship Id="rId2" Type="http://schemas.openxmlformats.org/officeDocument/2006/relationships/hyperlink" Target="https://www.cs.mcgill.ca/~wlh/grl_book/files/GRL_Book.pdf" TargetMode="External"/><Relationship Id="rId1" Type="http://schemas.openxmlformats.org/officeDocument/2006/relationships/slideLayout" Target="../slideLayouts/slideLayout4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VHRanger/nodevectors/blob/master/nodevectors/prone.py" TargetMode="External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7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hyperlink" Target="https://github.com/VHRanger/nodevectors/blob/master/nodevectors/prone.py" TargetMode="Externa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1.pn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s.mcgill.ca/~wlh/grl_book/files/GRL_Book.pdf" TargetMode="External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hyperlink" Target="https://networkx.org/documentation/stable/reference/linalg.html" TargetMode="External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4.png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kwchurch/JSALT_Better_Together/tree/main/doc/exercises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E8F5DA-623E-F9D0-0F7E-D8C9F077B11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b="1" i="0" dirty="0">
                <a:solidFill>
                  <a:srgbClr val="2B3A6C"/>
                </a:solidFill>
                <a:effectLst/>
                <a:latin typeface="Yantramanav"/>
              </a:rPr>
              <a:t>Natural Language Processing, Deep Nets, Linear Algebra and Information Retrieval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818909-9884-D518-A53B-50BCDD43BCC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b="1" i="0" dirty="0">
                <a:solidFill>
                  <a:srgbClr val="2B3A6C"/>
                </a:solidFill>
                <a:effectLst/>
                <a:latin typeface="Yantramanav"/>
              </a:rPr>
              <a:t>Kenneth Church</a:t>
            </a:r>
            <a:endParaRPr lang="en-US" dirty="0">
              <a:solidFill>
                <a:srgbClr val="2B3A6C"/>
              </a:solidFill>
              <a:latin typeface="Yantramanav"/>
            </a:endParaRPr>
          </a:p>
          <a:p>
            <a:r>
              <a:rPr lang="en-US" b="0" i="0" dirty="0">
                <a:solidFill>
                  <a:srgbClr val="2B3A6C"/>
                </a:solidFill>
                <a:effectLst/>
                <a:latin typeface="Yantramanav"/>
              </a:rPr>
              <a:t>Northeastern University</a:t>
            </a:r>
          </a:p>
          <a:p>
            <a:r>
              <a:rPr lang="en-US" dirty="0">
                <a:solidFill>
                  <a:srgbClr val="2B3A6C"/>
                </a:solidFill>
                <a:latin typeface="Yantramanav"/>
                <a:hlinkClick r:id="rId2"/>
              </a:rPr>
              <a:t>k.church@northeastern.edu</a:t>
            </a:r>
            <a:endParaRPr lang="en-US" dirty="0">
              <a:solidFill>
                <a:srgbClr val="2B3A6C"/>
              </a:solidFill>
              <a:latin typeface="Yantramanav"/>
            </a:endParaRPr>
          </a:p>
          <a:p>
            <a:r>
              <a:rPr lang="en-US" i="0" dirty="0">
                <a:solidFill>
                  <a:srgbClr val="2B3A6C"/>
                </a:solidFill>
                <a:effectLst/>
                <a:latin typeface="Yantramanav"/>
              </a:rPr>
              <a:t>Wednesday, June 21</a:t>
            </a:r>
          </a:p>
          <a:p>
            <a:r>
              <a:rPr lang="en-US" dirty="0">
                <a:hlinkClick r:id="rId3"/>
              </a:rPr>
              <a:t>https://github.com/kwchurch/JSALT_Better_Together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009891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picture containing text, screenshot, font, number&#10;&#10;Description automatically generated">
            <a:extLst>
              <a:ext uri="{FF2B5EF4-FFF2-40B4-BE49-F238E27FC236}">
                <a16:creationId xmlns:a16="http://schemas.microsoft.com/office/drawing/2014/main" id="{F75C37ED-F779-46DE-E5B4-7638687C57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217704"/>
            <a:ext cx="10436770" cy="5390861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3A64C01-DD70-E5BA-4C29-94B13B4E2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Query: ``On the Dangers of Stochastic Parrots…’’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F1CF15-B079-6188-5871-33C1AA9BDA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306E15-519B-C456-5C69-9352EF012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1814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6AD6BA-7C96-6FE0-83B1-7C0A73F4C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C27EFB-D775-6A28-4A4B-5E5A47CA8D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Curse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F1136051-9164-9018-3C7C-6DA565415D46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Huge Files: </a:t>
                </a:r>
                <a:r>
                  <a:rPr lang="en-US" dirty="0" err="1"/>
                  <a:t>TeraBytes</a:t>
                </a:r>
                <a:endParaRPr lang="en-US" dirty="0"/>
              </a:p>
              <a:p>
                <a:r>
                  <a:rPr lang="en-US" dirty="0"/>
                  <a:t>Embedding: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b="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/>
                  <a:t>200M documents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m:rPr>
                        <m:nor/>
                      </m:rPr>
                      <a:rPr lang="en-US" dirty="0"/>
                      <m:t>768</m:t>
                    </m:r>
                  </m:oMath>
                </a14:m>
                <a:r>
                  <a:rPr lang="en-US" dirty="0"/>
                  <a:t>: hidden dimensions</a:t>
                </a:r>
              </a:p>
              <a:p>
                <a:pPr lvl="1"/>
                <a:r>
                  <a:rPr lang="en-US" dirty="0"/>
                  <a:t>Similarity of two docs: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 dirty="0" smtClean="0">
                        <a:latin typeface="Cambria Math" panose="02040503050406030204" pitchFamily="18" charset="0"/>
                      </a:rPr>
                      <m:t>cos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)⁡</m:t>
                    </m:r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Similarity of all pairs of docs: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F1136051-9164-9018-3C7C-6DA565415D4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2"/>
                <a:stretch>
                  <a:fillRect l="-2211" t="-27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3C343A6-C06F-19FE-E062-7E83E8FA60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Blessing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CFC68A93-218F-28D5-1E4F-E45B6736CF39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Approximate Nearest Neighbors</a:t>
                </a:r>
              </a:p>
              <a:p>
                <a:pPr lvl="1"/>
                <a:r>
                  <a:rPr lang="en-US" dirty="0"/>
                  <a:t>Cannot materialize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But can find large values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Web search &gt;&gt; Enterprise</a:t>
                </a:r>
              </a:p>
              <a:p>
                <a:pPr lvl="1"/>
                <a:r>
                  <a:rPr lang="en-US" dirty="0"/>
                  <a:t>Easier to find stuff in large graphs</a:t>
                </a:r>
              </a:p>
              <a:p>
                <a:pPr lvl="1"/>
                <a:r>
                  <a:rPr lang="en-US" dirty="0"/>
                  <a:t>than small graphs (enterprise)</a:t>
                </a:r>
              </a:p>
              <a:p>
                <a:r>
                  <a:rPr lang="en-US" dirty="0"/>
                  <a:t>Network Effects (Metcalfe’s Law)</a:t>
                </a:r>
              </a:p>
              <a:p>
                <a:pPr lvl="1"/>
                <a:r>
                  <a:rPr lang="en-US" dirty="0"/>
                  <a:t>Rich get richer</a:t>
                </a:r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CFC68A93-218F-28D5-1E4F-E45B6736CF3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blipFill>
                <a:blip r:embed="rId3"/>
                <a:stretch>
                  <a:fillRect l="-2200" t="-2749" r="-9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E7C19C7F-467F-40B2-57B4-282890919C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0572BF2-3EA2-8F77-9486-B903A4648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6797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6B95E0F-C147-749D-5B0E-838CA5C3C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Metcalfe’s Law (Network Effects)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CA74963E-AB80-B5CC-EE3E-6C40FD445F24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8032668" cy="4351338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History: 3Com was selling small networks</a:t>
                </a:r>
              </a:p>
              <a:p>
                <a:pPr lvl="1"/>
                <a:r>
                  <a:rPr lang="en-US" dirty="0"/>
                  <a:t>3 = 1 printer + 2 computers</a:t>
                </a:r>
              </a:p>
              <a:p>
                <a:pPr lvl="1"/>
                <a:r>
                  <a:rPr lang="en-US" dirty="0"/>
                  <a:t>Metcalfe argued they should sell bigger networks</a:t>
                </a:r>
              </a:p>
              <a:p>
                <a:pPr lvl="2"/>
                <a:r>
                  <a:rPr lang="en-US" dirty="0"/>
                  <a:t>(and more 3Com products)</a:t>
                </a:r>
              </a:p>
              <a:p>
                <a:pPr lvl="2"/>
                <a:r>
                  <a:rPr lang="en-US" dirty="0"/>
                  <a:t>because of economies of scale</a:t>
                </a:r>
              </a:p>
              <a:p>
                <a:r>
                  <a:rPr lang="en-US" dirty="0"/>
                  <a:t>Economy of Scale:</a:t>
                </a:r>
              </a:p>
              <a:p>
                <a:pPr lvl="1"/>
                <a:r>
                  <a:rPr lang="en-US" dirty="0"/>
                  <a:t>Benefits scale faster than costs</a:t>
                </a:r>
              </a:p>
              <a:p>
                <a:pPr lvl="2"/>
                <a:r>
                  <a:rPr lang="en-US" dirty="0"/>
                  <a:t>Benefits: 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Costs: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dirty="0"/>
              </a:p>
              <a:p>
                <a:r>
                  <a:rPr lang="en-US" dirty="0"/>
                  <a:t>Law has been good for AT&amp;T, Google, Social Media</a:t>
                </a:r>
              </a:p>
              <a:p>
                <a:r>
                  <a:rPr lang="en-US" dirty="0"/>
                  <a:t>Hypo: also good for Academic Search</a:t>
                </a:r>
              </a:p>
              <a:p>
                <a:pPr lvl="1"/>
                <a:r>
                  <a:rPr lang="en-US" dirty="0"/>
                  <a:t>Consequently, we should experiment with large graphs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CA74963E-AB80-B5CC-EE3E-6C40FD445F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8032668" cy="4351338"/>
              </a:xfrm>
              <a:blipFill>
                <a:blip r:embed="rId2"/>
                <a:stretch>
                  <a:fillRect l="-1264" t="-2616" b="-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23CA5BEF-2686-08DD-C766-6F5FDCD3F663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1813" y="79951"/>
            <a:ext cx="2922195" cy="6721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85251D5-3C45-7681-CD11-6D358DD7665E}"/>
              </a:ext>
            </a:extLst>
          </p:cNvPr>
          <p:cNvSpPr txBox="1"/>
          <p:nvPr/>
        </p:nvSpPr>
        <p:spPr>
          <a:xfrm>
            <a:off x="5637810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8DFF2231-C5FA-81BD-077C-1E3AE68956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5C9ADA1-B61D-9CAB-D6C7-FA4FB4353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7172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7D94C-30EB-86EB-FADB-84E1939B3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Realities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68C83F4-AE8C-A03D-6E96-535E84AA12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Real World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E81111-2624-6506-E346-C0614B2DE86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Large (Metcalfe’s Law)</a:t>
            </a:r>
          </a:p>
          <a:p>
            <a:r>
              <a:rPr lang="en-US" dirty="0"/>
              <a:t>Growing</a:t>
            </a:r>
          </a:p>
          <a:p>
            <a:r>
              <a:rPr lang="en-US" dirty="0"/>
              <a:t>Dirty</a:t>
            </a:r>
          </a:p>
          <a:p>
            <a:pPr lvl="1"/>
            <a:r>
              <a:rPr lang="en-US" dirty="0"/>
              <a:t>Missing Values</a:t>
            </a:r>
          </a:p>
          <a:p>
            <a:pPr lvl="1"/>
            <a:r>
              <a:rPr lang="en-US" dirty="0"/>
              <a:t>Bad/misleading Values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C5481EC-9918-3472-94AD-822C57F9370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Idealizations (Evaluation Benchmarks)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758F134-5607-4419-2D48-285922219F37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Small</a:t>
            </a:r>
          </a:p>
          <a:p>
            <a:r>
              <a:rPr lang="en-US" dirty="0"/>
              <a:t>Static</a:t>
            </a:r>
          </a:p>
          <a:p>
            <a:r>
              <a:rPr lang="en-US" dirty="0"/>
              <a:t>Clean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40BFA723-4A6F-0124-E60C-88ECEFA139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D11E133-0A46-4F56-3AB4-2ECD85D141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5256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0251A88-E6E5-ED72-390D-89168AD00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Global Scientific Output Doubles Every 9 Years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8DBAFCF8-EEA3-34FF-BD0B-76E6464360E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Web companies keep indexes up to date (web is a moving target)</a:t>
            </a:r>
          </a:p>
          <a:p>
            <a:r>
              <a:rPr lang="en-US" dirty="0"/>
              <a:t>Ditto for Academic Search</a:t>
            </a:r>
          </a:p>
        </p:txBody>
      </p:sp>
      <p:pic>
        <p:nvPicPr>
          <p:cNvPr id="14" name="Content Placeholder 10">
            <a:extLst>
              <a:ext uri="{FF2B5EF4-FFF2-40B4-BE49-F238E27FC236}">
                <a16:creationId xmlns:a16="http://schemas.microsoft.com/office/drawing/2014/main" id="{EAF6FD8D-1A5C-F3B9-7282-7FF6C55FDE0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587331" y="1825625"/>
            <a:ext cx="4351338" cy="4351338"/>
          </a:xfrm>
        </p:spPr>
      </p:pic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9D17EE13-4C0B-E254-2157-176FF52313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1636919F-0828-7BAA-1E20-CD589E9C74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2482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86C873-DFE4-FE78-B581-8BA7C12D9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Author Contributions + Audience Appreciation</a:t>
            </a:r>
            <a:br>
              <a:rPr lang="en-US" sz="4000" dirty="0"/>
            </a:br>
            <a:r>
              <a:rPr lang="en-US" sz="4000" dirty="0"/>
              <a:t>(Literature is a conversation, like social media)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C27F6A21-D064-D9B1-FBBF-786A8F0D5AB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Author Contributions</a:t>
            </a:r>
          </a:p>
          <a:p>
            <a:pPr lvl="1"/>
            <a:r>
              <a:rPr lang="en-US" dirty="0"/>
              <a:t>Time Invariant</a:t>
            </a:r>
          </a:p>
          <a:p>
            <a:pPr lvl="1"/>
            <a:r>
              <a:rPr lang="en-US" dirty="0"/>
              <a:t>Does not change after publication</a:t>
            </a:r>
          </a:p>
          <a:p>
            <a:r>
              <a:rPr lang="en-US" dirty="0"/>
              <a:t>Audience Appreciation</a:t>
            </a:r>
          </a:p>
          <a:p>
            <a:pPr lvl="1"/>
            <a:r>
              <a:rPr lang="en-US" dirty="0"/>
              <a:t>Evolves over time</a:t>
            </a:r>
          </a:p>
          <a:p>
            <a:pPr lvl="1"/>
            <a:r>
              <a:rPr lang="en-US" dirty="0"/>
              <a:t>Behavioral Signals</a:t>
            </a:r>
          </a:p>
          <a:p>
            <a:pPr lvl="2"/>
            <a:r>
              <a:rPr lang="en-US" dirty="0"/>
              <a:t>Views</a:t>
            </a:r>
          </a:p>
          <a:p>
            <a:pPr lvl="2"/>
            <a:r>
              <a:rPr lang="en-US" dirty="0"/>
              <a:t>Citations</a:t>
            </a:r>
          </a:p>
        </p:txBody>
      </p:sp>
      <p:pic>
        <p:nvPicPr>
          <p:cNvPr id="14" name="Content Placeholder 13" descr="A picture containing line, plot, slope, screenshot&#10;&#10;Description automatically generated">
            <a:extLst>
              <a:ext uri="{FF2B5EF4-FFF2-40B4-BE49-F238E27FC236}">
                <a16:creationId xmlns:a16="http://schemas.microsoft.com/office/drawing/2014/main" id="{29FD0CD3-55A8-DCDB-13B3-DD2570C9048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607759" y="3429000"/>
            <a:ext cx="7509092" cy="3063875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F05CAE-F0AE-C05F-9F48-4DE2DD3D87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30A684-EEDF-7FA0-EB87-A19DCCCDD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15</a:t>
            </a:fld>
            <a:endParaRPr lang="en-US"/>
          </a:p>
        </p:txBody>
      </p:sp>
      <p:pic>
        <p:nvPicPr>
          <p:cNvPr id="16" name="Picture 15" descr="A screenshot of a website&#10;&#10;Description automatically generated with low confidence">
            <a:extLst>
              <a:ext uri="{FF2B5EF4-FFF2-40B4-BE49-F238E27FC236}">
                <a16:creationId xmlns:a16="http://schemas.microsoft.com/office/drawing/2014/main" id="{B6526378-7E19-E707-3412-320D41D306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5102" y="1783720"/>
            <a:ext cx="6073446" cy="1583793"/>
          </a:xfrm>
          <a:prstGeom prst="rect">
            <a:avLst/>
          </a:prstGeom>
        </p:spPr>
      </p:pic>
      <p:sp>
        <p:nvSpPr>
          <p:cNvPr id="17" name="Down Arrow 16">
            <a:extLst>
              <a:ext uri="{FF2B5EF4-FFF2-40B4-BE49-F238E27FC236}">
                <a16:creationId xmlns:a16="http://schemas.microsoft.com/office/drawing/2014/main" id="{CBD77A7D-C7AA-16B1-27ED-EABE17720358}"/>
              </a:ext>
            </a:extLst>
          </p:cNvPr>
          <p:cNvSpPr/>
          <p:nvPr/>
        </p:nvSpPr>
        <p:spPr>
          <a:xfrm rot="10800000">
            <a:off x="7649429" y="4527857"/>
            <a:ext cx="484632" cy="9784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1692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6ECE4-1103-8358-77F2-4401A10908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Citing Sentences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C619DD1-A58D-55CC-2A03-0BFE1ABFD80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Citing sentence(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): </a:t>
                </a:r>
              </a:p>
              <a:p>
                <a:pPr lvl="1"/>
                <a:r>
                  <a:rPr lang="en-US" dirty="0"/>
                  <a:t>Sentence in another doc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that cites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sz="2600" dirty="0"/>
              </a:p>
              <a:p>
                <a:r>
                  <a:rPr lang="en-US" sz="2900" dirty="0"/>
                  <a:t>Example: </a:t>
                </a:r>
              </a:p>
              <a:p>
                <a:pPr lvl="1"/>
                <a:r>
                  <a:rPr lang="en-US" dirty="0"/>
                  <a:t>Turing (1936) has high impact (citations)</a:t>
                </a:r>
              </a:p>
              <a:p>
                <a:pPr lvl="1"/>
                <a:r>
                  <a:rPr lang="en-US" dirty="0"/>
                  <a:t>Why?  Introduced: </a:t>
                </a:r>
              </a:p>
              <a:p>
                <a:pPr lvl="2"/>
                <a:r>
                  <a:rPr lang="en-US" i="1" dirty="0"/>
                  <a:t>Turing Machine </a:t>
                </a:r>
                <a:r>
                  <a:rPr lang="en-US" dirty="0"/>
                  <a:t>&amp;</a:t>
                </a:r>
                <a:r>
                  <a:rPr lang="en-US" i="1" dirty="0"/>
                  <a:t> Halting Problem</a:t>
                </a:r>
              </a:p>
              <a:p>
                <a:pPr lvl="1"/>
                <a:r>
                  <a:rPr lang="en-US" dirty="0"/>
                  <a:t>Those terms are common in citing sentences, </a:t>
                </a:r>
              </a:p>
              <a:p>
                <a:pPr lvl="2"/>
                <a:r>
                  <a:rPr lang="en-US" dirty="0"/>
                  <a:t>but not mentioned in Turing (1936)</a:t>
                </a:r>
              </a:p>
              <a:p>
                <a:pPr lvl="2"/>
                <a:r>
                  <a:rPr lang="en-US" dirty="0"/>
                  <a:t>(he didn’t name anything after himself)</a:t>
                </a:r>
              </a:p>
              <a:p>
                <a:r>
                  <a:rPr lang="en-US" dirty="0"/>
                  <a:t>Benefit to society: </a:t>
                </a:r>
              </a:p>
              <a:p>
                <a:pPr lvl="1"/>
                <a:r>
                  <a:rPr lang="en-US" dirty="0"/>
                  <a:t>Author contributions (primary source), plus</a:t>
                </a:r>
              </a:p>
              <a:p>
                <a:pPr lvl="1"/>
                <a:r>
                  <a:rPr lang="en-US" dirty="0"/>
                  <a:t>Audience appreciation (subsequent literature, secondary sources)</a:t>
                </a:r>
              </a:p>
              <a:p>
                <a:pPr lvl="2"/>
                <a:r>
                  <a:rPr lang="en-US" dirty="0"/>
                  <a:t>Citing sentences in subsequent literature explain why</a:t>
                </a:r>
              </a:p>
              <a:p>
                <a:pPr lvl="2"/>
                <a:r>
                  <a:rPr lang="en-US" dirty="0"/>
                  <a:t>Contribution is important to contemporary literature in contemporary terms</a:t>
                </a:r>
              </a:p>
              <a:p>
                <a:pPr lvl="2"/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C619DD1-A58D-55CC-2A03-0BFE1ABFD8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3488" b="-17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BBD3BB-08FE-0A9F-044F-CC05F1594C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E53595-0642-58C8-CF99-1C77C687D6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16</a:t>
            </a:fld>
            <a:endParaRPr lang="en-US"/>
          </a:p>
        </p:txBody>
      </p:sp>
      <p:sp>
        <p:nvSpPr>
          <p:cNvPr id="7" name="Google Shape;192;p14">
            <a:extLst>
              <a:ext uri="{FF2B5EF4-FFF2-40B4-BE49-F238E27FC236}">
                <a16:creationId xmlns:a16="http://schemas.microsoft.com/office/drawing/2014/main" id="{5A5972C9-D454-B87B-5FD3-2B6A890B936C}"/>
              </a:ext>
            </a:extLst>
          </p:cNvPr>
          <p:cNvSpPr/>
          <p:nvPr/>
        </p:nvSpPr>
        <p:spPr>
          <a:xfrm>
            <a:off x="6480709" y="1825625"/>
            <a:ext cx="2429961" cy="794582"/>
          </a:xfrm>
          <a:prstGeom prst="wedgeRoundRectCallout">
            <a:avLst>
              <a:gd name="adj1" fmla="val -71443"/>
              <a:gd name="adj2" fmla="val 11404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Anchor Text in Web Search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3353499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87502F-B0A4-EEE6-0080-1F67B3A9B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Why are some papers cited more than others?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C3EED2-2563-09E5-35D7-27C47344DD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Example: Word2Vec</a:t>
            </a:r>
          </a:p>
          <a:p>
            <a:r>
              <a:rPr lang="en-US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Word2vec is not </a:t>
            </a:r>
          </a:p>
          <a:p>
            <a:pPr lvl="1"/>
            <a:r>
              <a:rPr lang="en-US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the first,</a:t>
            </a:r>
            <a:r>
              <a:rPr lang="en-US" b="0" i="0" u="none" strike="noStrike" dirty="0">
                <a:solidFill>
                  <a:srgbClr val="006FCA"/>
                </a:solidFill>
                <a:effectLst/>
                <a:latin typeface="Noto Sans" panose="020B0502040504020204" pitchFamily="34" charset="0"/>
              </a:rPr>
              <a:t> </a:t>
            </a:r>
            <a:r>
              <a:rPr lang="en-US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last or best</a:t>
            </a:r>
          </a:p>
          <a:p>
            <a:pPr lvl="1"/>
            <a:r>
              <a:rPr lang="en-US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to discuss </a:t>
            </a:r>
          </a:p>
          <a:p>
            <a:pPr lvl="2"/>
            <a:r>
              <a:rPr lang="en-US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vector spaces, embeddings, analogies, similarity metrics, etc. </a:t>
            </a:r>
          </a:p>
          <a:p>
            <a:r>
              <a:rPr lang="en-US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But word2vec is simple and accessible.</a:t>
            </a:r>
          </a:p>
          <a:p>
            <a:pPr lvl="1"/>
            <a:r>
              <a:rPr lang="en-US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Anyone can download the code and use it in their next paper. </a:t>
            </a:r>
          </a:p>
          <a:p>
            <a:pPr lvl="1"/>
            <a:r>
              <a:rPr lang="en-US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Any many do (for better and for worse).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EA73A9-FD00-B9EE-2968-3A857E38E3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F8AC8B-EA41-2F94-8FEE-8114423D6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4945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A4D35-739D-088C-DFD9-0FCD183B33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129446"/>
          </a:xfrm>
        </p:spPr>
        <p:txBody>
          <a:bodyPr/>
          <a:lstStyle/>
          <a:p>
            <a:r>
              <a:rPr lang="en-US" dirty="0"/>
              <a:t>Word2Vec: Analogies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523160-77E9-45C7-0A08-4CF111ECCC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A36714-F56C-C8A0-EE8C-0957DCFD8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18</a:t>
            </a:fld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B2C3000-011C-4AA2-60D4-ECE0E397885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906" y="2110986"/>
            <a:ext cx="7146018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3D0842D-9494-71A9-6F12-E2B06498DD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7815"/>
          <a:stretch/>
        </p:blipFill>
        <p:spPr bwMode="auto">
          <a:xfrm>
            <a:off x="922906" y="2562181"/>
            <a:ext cx="1120403" cy="378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082F64A6-4DC4-1DD3-8046-3D08053ABA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837" r="-49"/>
          <a:stretch/>
        </p:blipFill>
        <p:spPr bwMode="auto">
          <a:xfrm>
            <a:off x="2043309" y="2562181"/>
            <a:ext cx="4800826" cy="378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192;p14">
            <a:extLst>
              <a:ext uri="{FF2B5EF4-FFF2-40B4-BE49-F238E27FC236}">
                <a16:creationId xmlns:a16="http://schemas.microsoft.com/office/drawing/2014/main" id="{BB65F749-7A51-C043-D160-A3D7839588A2}"/>
              </a:ext>
            </a:extLst>
          </p:cNvPr>
          <p:cNvSpPr/>
          <p:nvPr/>
        </p:nvSpPr>
        <p:spPr>
          <a:xfrm>
            <a:off x="5856396" y="1434273"/>
            <a:ext cx="1244394" cy="570734"/>
          </a:xfrm>
          <a:prstGeom prst="wedgeRoundRectCallout">
            <a:avLst>
              <a:gd name="adj1" fmla="val -84112"/>
              <a:gd name="adj2" fmla="val 73280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Vector</a:t>
            </a:r>
            <a:endParaRPr sz="2400" dirty="0"/>
          </a:p>
        </p:txBody>
      </p:sp>
      <p:sp>
        <p:nvSpPr>
          <p:cNvPr id="8" name="Google Shape;192;p14">
            <a:extLst>
              <a:ext uri="{FF2B5EF4-FFF2-40B4-BE49-F238E27FC236}">
                <a16:creationId xmlns:a16="http://schemas.microsoft.com/office/drawing/2014/main" id="{7542BE52-CA43-9E65-F080-B46D574BEB46}"/>
              </a:ext>
            </a:extLst>
          </p:cNvPr>
          <p:cNvSpPr/>
          <p:nvPr/>
        </p:nvSpPr>
        <p:spPr>
          <a:xfrm>
            <a:off x="5856396" y="1410671"/>
            <a:ext cx="1244394" cy="570734"/>
          </a:xfrm>
          <a:prstGeom prst="wedgeRoundRectCallout">
            <a:avLst>
              <a:gd name="adj1" fmla="val 19776"/>
              <a:gd name="adj2" fmla="val 79910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Vector</a:t>
            </a:r>
            <a:endParaRPr sz="2400" dirty="0"/>
          </a:p>
        </p:txBody>
      </p:sp>
      <p:sp>
        <p:nvSpPr>
          <p:cNvPr id="9" name="Google Shape;192;p14">
            <a:extLst>
              <a:ext uri="{FF2B5EF4-FFF2-40B4-BE49-F238E27FC236}">
                <a16:creationId xmlns:a16="http://schemas.microsoft.com/office/drawing/2014/main" id="{BFDBB990-037B-6C30-227B-F3FD0AFDF054}"/>
              </a:ext>
            </a:extLst>
          </p:cNvPr>
          <p:cNvSpPr/>
          <p:nvPr/>
        </p:nvSpPr>
        <p:spPr>
          <a:xfrm>
            <a:off x="5862702" y="1418041"/>
            <a:ext cx="1244394" cy="570734"/>
          </a:xfrm>
          <a:prstGeom prst="wedgeRoundRectCallout">
            <a:avLst>
              <a:gd name="adj1" fmla="val 84135"/>
              <a:gd name="adj2" fmla="val 76595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Vector</a:t>
            </a:r>
            <a:endParaRPr sz="2400" dirty="0"/>
          </a:p>
        </p:txBody>
      </p:sp>
      <p:sp>
        <p:nvSpPr>
          <p:cNvPr id="10" name="Google Shape;192;p14">
            <a:extLst>
              <a:ext uri="{FF2B5EF4-FFF2-40B4-BE49-F238E27FC236}">
                <a16:creationId xmlns:a16="http://schemas.microsoft.com/office/drawing/2014/main" id="{670AD6ED-6D97-2B31-8E70-C7CE85C4DC42}"/>
              </a:ext>
            </a:extLst>
          </p:cNvPr>
          <p:cNvSpPr/>
          <p:nvPr/>
        </p:nvSpPr>
        <p:spPr>
          <a:xfrm>
            <a:off x="3328658" y="1642890"/>
            <a:ext cx="858664" cy="433772"/>
          </a:xfrm>
          <a:prstGeom prst="wedgeRoundRectCallout">
            <a:avLst>
              <a:gd name="adj1" fmla="val 27704"/>
              <a:gd name="adj2" fmla="val 68102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cos</a:t>
            </a:r>
            <a:endParaRPr sz="240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6AC7FD78-EC7B-B8AF-685D-A852E1E2224C}"/>
              </a:ext>
            </a:extLst>
          </p:cNvPr>
          <p:cNvSpPr txBox="1">
            <a:spLocks/>
          </p:cNvSpPr>
          <p:nvPr/>
        </p:nvSpPr>
        <p:spPr>
          <a:xfrm>
            <a:off x="7788166" y="75674"/>
            <a:ext cx="4281914" cy="1514352"/>
          </a:xfrm>
          <a:prstGeom prst="rect">
            <a:avLst/>
          </a:prstGeom>
          <a:solidFill>
            <a:srgbClr val="FFFF00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i="1" u="sng" dirty="0"/>
              <a:t>man</a:t>
            </a:r>
            <a:r>
              <a:rPr lang="en-US" b="1" dirty="0"/>
              <a:t> is to </a:t>
            </a:r>
            <a:r>
              <a:rPr lang="en-US" b="1" i="1" u="sng" dirty="0"/>
              <a:t>woman</a:t>
            </a:r>
          </a:p>
          <a:p>
            <a:pPr algn="ctr"/>
            <a:r>
              <a:rPr lang="en-US" b="1" dirty="0"/>
              <a:t>as </a:t>
            </a:r>
            <a:r>
              <a:rPr lang="en-US" b="1" i="1" u="sng" dirty="0"/>
              <a:t>king</a:t>
            </a:r>
            <a:r>
              <a:rPr lang="en-US" b="1" dirty="0"/>
              <a:t> is to ???</a:t>
            </a:r>
          </a:p>
        </p:txBody>
      </p:sp>
      <p:sp>
        <p:nvSpPr>
          <p:cNvPr id="13" name="Google Shape;192;p14">
            <a:extLst>
              <a:ext uri="{FF2B5EF4-FFF2-40B4-BE49-F238E27FC236}">
                <a16:creationId xmlns:a16="http://schemas.microsoft.com/office/drawing/2014/main" id="{BE2A0A7C-2D69-62DF-1504-73AF1DF9434B}"/>
              </a:ext>
            </a:extLst>
          </p:cNvPr>
          <p:cNvSpPr/>
          <p:nvPr/>
        </p:nvSpPr>
        <p:spPr>
          <a:xfrm>
            <a:off x="7235120" y="2681771"/>
            <a:ext cx="4834960" cy="1139791"/>
          </a:xfrm>
          <a:prstGeom prst="wedgeRoundRectCallout">
            <a:avLst>
              <a:gd name="adj1" fmla="val -59422"/>
              <a:gd name="adj2" fmla="val -28049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>
                <a:solidFill>
                  <a:schemeClr val="lt1"/>
                </a:solidFill>
                <a:latin typeface="Arial"/>
                <a:cs typeface="Arial"/>
                <a:sym typeface="Arial"/>
              </a:rPr>
              <a:t>Paradigm Shift: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Arial"/>
                <a:cs typeface="Arial"/>
                <a:sym typeface="Arial"/>
              </a:rPr>
              <a:t>Features </a:t>
            </a:r>
            <a:r>
              <a:rPr lang="en-US" sz="2400" dirty="0">
                <a:solidFill>
                  <a:schemeClr val="lt1"/>
                </a:solidFill>
                <a:latin typeface="Arial"/>
                <a:cs typeface="Arial"/>
                <a:sym typeface="Wingdings" pitchFamily="2" charset="2"/>
              </a:rPr>
              <a:t></a:t>
            </a:r>
            <a:r>
              <a:rPr lang="en-US" sz="2400" dirty="0">
                <a:solidFill>
                  <a:schemeClr val="lt1"/>
                </a:solidFill>
                <a:latin typeface="Arial"/>
                <a:cs typeface="Arial"/>
                <a:sym typeface="Arial"/>
              </a:rPr>
              <a:t> Word Associations</a:t>
            </a:r>
            <a:endParaRPr sz="2400" dirty="0"/>
          </a:p>
        </p:txBody>
      </p:sp>
      <p:pic>
        <p:nvPicPr>
          <p:cNvPr id="15" name="Picture 14" descr="A close-up of a document&#10;&#10;Description automatically generated with low confidence">
            <a:extLst>
              <a:ext uri="{FF2B5EF4-FFF2-40B4-BE49-F238E27FC236}">
                <a16:creationId xmlns:a16="http://schemas.microsoft.com/office/drawing/2014/main" id="{477ABEBB-53B1-66D4-15A9-E0F62845063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1134"/>
          <a:stretch/>
        </p:blipFill>
        <p:spPr>
          <a:xfrm>
            <a:off x="7155742" y="3950911"/>
            <a:ext cx="4800826" cy="192479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4D2259A-7B6B-EFB3-E83D-9A9F5DB830CF}"/>
                  </a:ext>
                </a:extLst>
              </p:cNvPr>
              <p:cNvSpPr txBox="1"/>
              <p:nvPr/>
            </p:nvSpPr>
            <p:spPr>
              <a:xfrm>
                <a:off x="7258218" y="5948597"/>
                <a:ext cx="4595874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𝑠𝑖𝑚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~ 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cos</m:t>
                      </m:r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 ~ 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PMI</m:t>
                      </m:r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𝑀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4D2259A-7B6B-EFB3-E83D-9A9F5DB830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8218" y="5948597"/>
                <a:ext cx="4595874" cy="430887"/>
              </a:xfrm>
              <a:prstGeom prst="rect">
                <a:avLst/>
              </a:prstGeom>
              <a:blipFill>
                <a:blip r:embed="rId5"/>
                <a:stretch>
                  <a:fillRect t="-8571" b="-3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46360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3" grpId="0" animBg="1"/>
      <p:bldP spid="1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64585"/>
          </a:xfrm>
        </p:spPr>
        <p:txBody>
          <a:bodyPr>
            <a:noAutofit/>
          </a:bodyPr>
          <a:lstStyle/>
          <a:p>
            <a:r>
              <a:rPr lang="en-US" sz="4800" dirty="0"/>
              <a:t>Word2Vec: More Promising Early Results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10/28/2016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A30E6-32BF-49EE-A381-5E69AA50F51F}" type="slidenum">
              <a:rPr lang="en-US" smtClean="0"/>
              <a:t>19</a:t>
            </a:fld>
            <a:endParaRPr lang="en-US"/>
          </a:p>
        </p:txBody>
      </p:sp>
      <p:pic>
        <p:nvPicPr>
          <p:cNvPr id="15" name="Content Placeholder 14"/>
          <p:cNvPicPr>
            <a:picLocks noGrp="1" noChangeAspect="1"/>
          </p:cNvPicPr>
          <p:nvPr>
            <p:ph sz="half" idx="4294967295"/>
          </p:nvPr>
        </p:nvPicPr>
        <p:blipFill>
          <a:blip r:embed="rId2"/>
          <a:stretch>
            <a:fillRect/>
          </a:stretch>
        </p:blipFill>
        <p:spPr>
          <a:xfrm>
            <a:off x="2066925" y="1159924"/>
            <a:ext cx="7924800" cy="5545677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 flipH="1">
            <a:off x="5943600" y="1895654"/>
            <a:ext cx="640246" cy="420034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ular Callout 11"/>
          <p:cNvSpPr/>
          <p:nvPr/>
        </p:nvSpPr>
        <p:spPr bwMode="auto">
          <a:xfrm>
            <a:off x="4148138" y="5715001"/>
            <a:ext cx="1524000" cy="461665"/>
          </a:xfrm>
          <a:prstGeom prst="wedgeRectCallout">
            <a:avLst>
              <a:gd name="adj1" fmla="val -45245"/>
              <a:gd name="adj2" fmla="val -122511"/>
            </a:avLst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latin typeface="Arial" pitchFamily="-65" charset="0"/>
                <a:ea typeface="Arial" pitchFamily="-65" charset="0"/>
                <a:cs typeface="Arial" pitchFamily="-65" charset="0"/>
              </a:rPr>
              <a:t>Countries</a:t>
            </a:r>
          </a:p>
        </p:txBody>
      </p:sp>
      <p:sp>
        <p:nvSpPr>
          <p:cNvPr id="13" name="Rectangular Callout 12"/>
          <p:cNvSpPr/>
          <p:nvPr/>
        </p:nvSpPr>
        <p:spPr bwMode="auto">
          <a:xfrm>
            <a:off x="6093308" y="5700514"/>
            <a:ext cx="1524000" cy="461665"/>
          </a:xfrm>
          <a:prstGeom prst="wedgeRectCallout">
            <a:avLst>
              <a:gd name="adj1" fmla="val 46630"/>
              <a:gd name="adj2" fmla="val -103942"/>
            </a:avLst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latin typeface="Arial" pitchFamily="-65" charset="0"/>
                <a:ea typeface="Arial" pitchFamily="-65" charset="0"/>
                <a:cs typeface="Arial" pitchFamily="-65" charset="0"/>
              </a:rPr>
              <a:t>Capitals</a:t>
            </a:r>
          </a:p>
        </p:txBody>
      </p:sp>
    </p:spTree>
    <p:extLst>
      <p:ext uri="{BB962C8B-B14F-4D97-AF65-F5344CB8AC3E}">
        <p14:creationId xmlns:p14="http://schemas.microsoft.com/office/powerpoint/2010/main" val="35343844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4F3C2C-7BBF-470D-7E66-4280152F5F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5300" dirty="0"/>
              <a:t>Exercises (Lab for for this afternoon)</a:t>
            </a:r>
            <a:br>
              <a:rPr lang="en-US" dirty="0"/>
            </a:br>
            <a:r>
              <a:rPr lang="en-US" sz="2700" dirty="0">
                <a:hlinkClick r:id="rId2"/>
              </a:rPr>
              <a:t>https://github.com/kwchurch/JSALT_Better_Together/tree/main/doc/exercises</a:t>
            </a:r>
            <a:r>
              <a:rPr lang="en-US" sz="2700" dirty="0"/>
              <a:t>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2FE27A-4144-E34A-A185-8F2F0A91F4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Simple usage of </a:t>
            </a:r>
          </a:p>
          <a:p>
            <a:pPr lvl="1"/>
            <a:r>
              <a:rPr lang="en-US" dirty="0"/>
              <a:t>Semantic Scholar’s API</a:t>
            </a:r>
          </a:p>
          <a:p>
            <a:pPr lvl="2"/>
            <a:r>
              <a:rPr lang="en-US" dirty="0"/>
              <a:t>Input: paper ids</a:t>
            </a:r>
          </a:p>
          <a:p>
            <a:pPr lvl="2"/>
            <a:r>
              <a:rPr lang="en-US" dirty="0"/>
              <a:t>Outputs: titles, abstracts, more ids, references, citations, embeddings</a:t>
            </a:r>
          </a:p>
          <a:p>
            <a:pPr lvl="1"/>
            <a:r>
              <a:rPr lang="en-US" dirty="0"/>
              <a:t>Models on </a:t>
            </a:r>
            <a:r>
              <a:rPr lang="en-US" dirty="0" err="1"/>
              <a:t>HuggingFace</a:t>
            </a:r>
            <a:endParaRPr lang="en-US" dirty="0"/>
          </a:p>
          <a:p>
            <a:pPr lvl="2"/>
            <a:r>
              <a:rPr lang="en-US" dirty="0"/>
              <a:t>Input: titles + abstracts</a:t>
            </a:r>
          </a:p>
          <a:p>
            <a:pPr lvl="2"/>
            <a:r>
              <a:rPr lang="en-US" dirty="0"/>
              <a:t>Output: vectors (embeddings)</a:t>
            </a:r>
          </a:p>
          <a:p>
            <a:r>
              <a:rPr lang="en-US" dirty="0"/>
              <a:t>Dimension Reduction (Singular Value Decomposition (SVD))</a:t>
            </a:r>
          </a:p>
          <a:p>
            <a:pPr lvl="1"/>
            <a:r>
              <a:rPr lang="en-US" dirty="0"/>
              <a:t>Reduce BERT vectors from 768 dimensions to 2 dimensions (for plotting)</a:t>
            </a:r>
          </a:p>
          <a:p>
            <a:r>
              <a:rPr lang="en-US" dirty="0"/>
              <a:t>Replicate the centroid assumption</a:t>
            </a:r>
          </a:p>
          <a:p>
            <a:pPr lvl="1"/>
            <a:r>
              <a:rPr lang="en-US" dirty="0"/>
              <a:t>Centroid Assumption: vector of a doc is close to centroid of its references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C92077-537E-B861-B9F7-5DA8C68AB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A4B2ED-5905-73F4-8AB0-159B457E0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8613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11847" y="61580"/>
            <a:ext cx="6505575" cy="1143000"/>
          </a:xfrm>
        </p:spPr>
        <p:txBody>
          <a:bodyPr>
            <a:noAutofit/>
          </a:bodyPr>
          <a:lstStyle/>
          <a:p>
            <a:r>
              <a:rPr lang="en-US" sz="3600" dirty="0"/>
              <a:t>Levy &amp; Goldberg (NIPS-2014)</a:t>
            </a:r>
            <a:br>
              <a:rPr lang="en-US" sz="3600" dirty="0"/>
            </a:br>
            <a:r>
              <a:rPr lang="en-US" sz="2800" dirty="0"/>
              <a:t>Word2Vec ≈ PMI (Pointwise Mutual Info)</a:t>
            </a:r>
          </a:p>
        </p:txBody>
      </p:sp>
      <p:pic>
        <p:nvPicPr>
          <p:cNvPr id="15" name="Content Placeholder 1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0563" y="1962489"/>
            <a:ext cx="4776261" cy="3342101"/>
          </a:xfrm>
          <a:prstGeom prst="rect">
            <a:avLst/>
          </a:prstGeom>
        </p:spPr>
      </p:pic>
      <p:pic>
        <p:nvPicPr>
          <p:cNvPr id="19" name="Content Placeholder 18"/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l="602"/>
          <a:stretch/>
        </p:blipFill>
        <p:spPr>
          <a:xfrm>
            <a:off x="4982183" y="1066801"/>
            <a:ext cx="5630513" cy="5333999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10/28/2016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A30E6-32BF-49EE-A381-5E69AA50F51F}" type="slidenum">
              <a:rPr lang="en-US" smtClean="0"/>
              <a:t>20</a:t>
            </a:fld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4"/>
          <a:srcRect b="10886"/>
          <a:stretch/>
        </p:blipFill>
        <p:spPr>
          <a:xfrm>
            <a:off x="40563" y="61580"/>
            <a:ext cx="4941619" cy="166191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867401" y="6334780"/>
            <a:ext cx="40356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00CC00"/>
                </a:solidFill>
              </a:rPr>
              <a:t>Green</a:t>
            </a:r>
            <a:r>
              <a:rPr lang="en-US" sz="1400" dirty="0"/>
              <a:t> </a:t>
            </a:r>
            <a:r>
              <a:rPr lang="en-US" sz="1400" dirty="0">
                <a:sym typeface="Wingdings" panose="05000000000000000000" pitchFamily="2" charset="2"/>
              </a:rPr>
              <a:t> Type Match: Two Capitals or Two Countries</a:t>
            </a:r>
          </a:p>
          <a:p>
            <a:r>
              <a:rPr lang="en-US" sz="1400" b="1" dirty="0">
                <a:solidFill>
                  <a:srgbClr val="FF0000"/>
                </a:solidFill>
                <a:sym typeface="Wingdings" panose="05000000000000000000" pitchFamily="2" charset="2"/>
              </a:rPr>
              <a:t>Red</a:t>
            </a:r>
            <a:r>
              <a:rPr lang="en-US" sz="1400" dirty="0">
                <a:sym typeface="Wingdings" panose="05000000000000000000" pitchFamily="2" charset="2"/>
              </a:rPr>
              <a:t>      Type Mismatch: A Capital and a Country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118953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11847" y="61580"/>
            <a:ext cx="6505575" cy="1143000"/>
          </a:xfrm>
        </p:spPr>
        <p:txBody>
          <a:bodyPr>
            <a:noAutofit/>
          </a:bodyPr>
          <a:lstStyle/>
          <a:p>
            <a:r>
              <a:rPr lang="en-US" sz="3600" dirty="0"/>
              <a:t>Levy &amp; Goldberg (NIPS-2014)</a:t>
            </a:r>
            <a:br>
              <a:rPr lang="en-US" sz="3600" dirty="0"/>
            </a:br>
            <a:r>
              <a:rPr lang="en-US" sz="2800" dirty="0"/>
              <a:t>Word2Vec ≈ PMI (</a:t>
            </a:r>
            <a:r>
              <a:rPr lang="en-US" sz="2800" b="1" i="1" u="sng" dirty="0">
                <a:solidFill>
                  <a:srgbClr val="FF0000"/>
                </a:solidFill>
              </a:rPr>
              <a:t>too simple to be right</a:t>
            </a:r>
            <a:r>
              <a:rPr lang="en-US" sz="2800" dirty="0"/>
              <a:t>)</a:t>
            </a:r>
          </a:p>
        </p:txBody>
      </p:sp>
      <p:pic>
        <p:nvPicPr>
          <p:cNvPr id="15" name="Content Placeholder 1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0563" y="1962489"/>
            <a:ext cx="4776261" cy="3342101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10/28/2016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A30E6-32BF-49EE-A381-5E69AA50F51F}" type="slidenum">
              <a:rPr lang="en-US" smtClean="0"/>
              <a:t>21</a:t>
            </a:fld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3"/>
          <a:srcRect b="10886"/>
          <a:stretch/>
        </p:blipFill>
        <p:spPr>
          <a:xfrm>
            <a:off x="40563" y="61580"/>
            <a:ext cx="4941619" cy="166191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867401" y="6334780"/>
            <a:ext cx="40356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00CC00"/>
                </a:solidFill>
              </a:rPr>
              <a:t>Green</a:t>
            </a:r>
            <a:r>
              <a:rPr lang="en-US" sz="1400" dirty="0"/>
              <a:t> </a:t>
            </a:r>
            <a:r>
              <a:rPr lang="en-US" sz="1400" dirty="0">
                <a:sym typeface="Wingdings" panose="05000000000000000000" pitchFamily="2" charset="2"/>
              </a:rPr>
              <a:t> Type Match: Two Capitals or Two Countries</a:t>
            </a:r>
          </a:p>
          <a:p>
            <a:r>
              <a:rPr lang="en-US" sz="1400" b="1" dirty="0">
                <a:solidFill>
                  <a:srgbClr val="FF0000"/>
                </a:solidFill>
                <a:sym typeface="Wingdings" panose="05000000000000000000" pitchFamily="2" charset="2"/>
              </a:rPr>
              <a:t>Red</a:t>
            </a:r>
            <a:r>
              <a:rPr lang="en-US" sz="1400" dirty="0">
                <a:sym typeface="Wingdings" panose="05000000000000000000" pitchFamily="2" charset="2"/>
              </a:rPr>
              <a:t>      Type Mismatch: A Capital and a Country</a:t>
            </a:r>
            <a:endParaRPr lang="en-US" sz="1400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433080D-36C4-05C1-3EE5-F2FDD25C281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9" name="Content Placeholder 9">
            <a:extLst>
              <a:ext uri="{FF2B5EF4-FFF2-40B4-BE49-F238E27FC236}">
                <a16:creationId xmlns:a16="http://schemas.microsoft.com/office/drawing/2014/main" id="{07C07607-07C1-C3A2-D6BB-D818AE8873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8115" y="1068133"/>
            <a:ext cx="5370190" cy="5246263"/>
          </a:xfrm>
          <a:prstGeom prst="rect">
            <a:avLst/>
          </a:prstGeom>
        </p:spPr>
      </p:pic>
      <p:sp>
        <p:nvSpPr>
          <p:cNvPr id="10" name="Google Shape;192;p14">
            <a:extLst>
              <a:ext uri="{FF2B5EF4-FFF2-40B4-BE49-F238E27FC236}">
                <a16:creationId xmlns:a16="http://schemas.microsoft.com/office/drawing/2014/main" id="{F2F09FFA-A95A-A659-2ACE-AF58EC092191}"/>
              </a:ext>
            </a:extLst>
          </p:cNvPr>
          <p:cNvSpPr/>
          <p:nvPr/>
        </p:nvSpPr>
        <p:spPr>
          <a:xfrm>
            <a:off x="3216823" y="5543585"/>
            <a:ext cx="1765359" cy="507628"/>
          </a:xfrm>
          <a:prstGeom prst="wedgeRoundRectCallout">
            <a:avLst>
              <a:gd name="adj1" fmla="val 78491"/>
              <a:gd name="adj2" fmla="val -110788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pairs in R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1933556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Picture 18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" y="1429926"/>
            <a:ext cx="5334000" cy="5428074"/>
          </a:xfrm>
          <a:prstGeom prst="rect">
            <a:avLst/>
          </a:prstGeom>
        </p:spPr>
      </p:pic>
      <p:pic>
        <p:nvPicPr>
          <p:cNvPr id="22" name="Picture 21" descr="Picture 21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0401" y="1600200"/>
            <a:ext cx="7945821" cy="6858000"/>
          </a:xfrm>
          <a:prstGeom prst="rect">
            <a:avLst/>
          </a:prstGeom>
          <a:ln w="38100">
            <a:noFill/>
          </a:ln>
        </p:spPr>
      </p:pic>
      <p:sp>
        <p:nvSpPr>
          <p:cNvPr id="8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10/28/2016</a:t>
            </a: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B158DE-6950-3F4E-8CCA-31BF7E0E1E8F}" type="slidenum">
              <a:rPr lang="en-US"/>
              <a:pPr/>
              <a:t>22</a:t>
            </a:fld>
            <a:endParaRPr lang="en-US"/>
          </a:p>
        </p:txBody>
      </p:sp>
      <p:sp>
        <p:nvSpPr>
          <p:cNvPr id="12" name="AutoShape 5"/>
          <p:cNvSpPr>
            <a:spLocks noChangeArrowheads="1"/>
          </p:cNvSpPr>
          <p:nvPr/>
        </p:nvSpPr>
        <p:spPr bwMode="auto">
          <a:xfrm>
            <a:off x="7543800" y="3733800"/>
            <a:ext cx="2438400" cy="923330"/>
          </a:xfrm>
          <a:prstGeom prst="wedgeRectCallout">
            <a:avLst>
              <a:gd name="adj1" fmla="val 26467"/>
              <a:gd name="adj2" fmla="val -115228"/>
            </a:avLst>
          </a:prstGeom>
          <a:solidFill>
            <a:srgbClr val="FFFF00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ea typeface="Arial" pitchFamily="-65" charset="0"/>
                <a:cs typeface="Arial" pitchFamily="-65" charset="0"/>
              </a:rPr>
              <a:t>Counts are growing 1000x per decade</a:t>
            </a:r>
          </a:p>
          <a:p>
            <a:pPr algn="ctr"/>
            <a:r>
              <a:rPr lang="en-US" dirty="0">
                <a:ea typeface="Arial" pitchFamily="-65" charset="0"/>
                <a:cs typeface="Arial" pitchFamily="-65" charset="0"/>
              </a:rPr>
              <a:t>(same as disks)</a:t>
            </a:r>
            <a:endParaRPr lang="en-US" sz="1100" dirty="0">
              <a:ea typeface="Arial" pitchFamily="-65" charset="0"/>
              <a:cs typeface="Arial" pitchFamily="-65" charset="0"/>
            </a:endParaRPr>
          </a:p>
        </p:txBody>
      </p:sp>
      <p:sp>
        <p:nvSpPr>
          <p:cNvPr id="13" name="AutoShape 5"/>
          <p:cNvSpPr>
            <a:spLocks noChangeArrowheads="1"/>
          </p:cNvSpPr>
          <p:nvPr/>
        </p:nvSpPr>
        <p:spPr bwMode="auto">
          <a:xfrm>
            <a:off x="7086600" y="6150114"/>
            <a:ext cx="3581400" cy="707886"/>
          </a:xfrm>
          <a:prstGeom prst="wedgeRectCallout">
            <a:avLst>
              <a:gd name="adj1" fmla="val 18548"/>
              <a:gd name="adj2" fmla="val -90881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dirty="0">
                <a:ea typeface="Arial" pitchFamily="-65" charset="0"/>
                <a:cs typeface="Arial" pitchFamily="-65" charset="0"/>
              </a:rPr>
              <a:t>Big Data </a:t>
            </a:r>
            <a:r>
              <a:rPr lang="en-US" sz="2000" dirty="0" err="1">
                <a:ea typeface="Arial" pitchFamily="-65" charset="0"/>
                <a:cs typeface="Arial" pitchFamily="-65" charset="0"/>
                <a:sym typeface="Wingdings"/>
              </a:rPr>
              <a:t></a:t>
            </a:r>
            <a:r>
              <a:rPr lang="en-US" sz="2000" dirty="0">
                <a:ea typeface="Arial" pitchFamily="-65" charset="0"/>
                <a:cs typeface="Arial" pitchFamily="-65" charset="0"/>
                <a:sym typeface="Wingdings"/>
              </a:rPr>
              <a:t> </a:t>
            </a:r>
          </a:p>
          <a:p>
            <a:pPr algn="ctr"/>
            <a:r>
              <a:rPr lang="en-US" sz="2000" dirty="0">
                <a:ea typeface="Arial" pitchFamily="-65" charset="0"/>
                <a:cs typeface="Arial" pitchFamily="-65" charset="0"/>
                <a:sym typeface="Wingdings"/>
              </a:rPr>
              <a:t>Opportunities &amp; Challenges</a:t>
            </a:r>
            <a:endParaRPr lang="en-US" dirty="0">
              <a:ea typeface="Arial" pitchFamily="-65" charset="0"/>
              <a:cs typeface="Arial" pitchFamily="-65" charset="0"/>
            </a:endParaRPr>
          </a:p>
        </p:txBody>
      </p:sp>
      <p:sp>
        <p:nvSpPr>
          <p:cNvPr id="14" name="AutoShape 5"/>
          <p:cNvSpPr>
            <a:spLocks noChangeArrowheads="1"/>
          </p:cNvSpPr>
          <p:nvPr/>
        </p:nvSpPr>
        <p:spPr bwMode="auto">
          <a:xfrm>
            <a:off x="7467600" y="5029200"/>
            <a:ext cx="2438400" cy="707886"/>
          </a:xfrm>
          <a:prstGeom prst="wedgeRectCallout">
            <a:avLst>
              <a:gd name="adj1" fmla="val 20456"/>
              <a:gd name="adj2" fmla="val -97048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dirty="0">
                <a:ea typeface="Arial" pitchFamily="-65" charset="0"/>
                <a:cs typeface="Arial" pitchFamily="-65" charset="0"/>
              </a:rPr>
              <a:t>Rising Tide of Data Lifts All Boats</a:t>
            </a:r>
            <a:endParaRPr lang="en-US" dirty="0">
              <a:ea typeface="Arial" pitchFamily="-65" charset="0"/>
              <a:cs typeface="Arial" pitchFamily="-65" charset="0"/>
            </a:endParaRPr>
          </a:p>
        </p:txBody>
      </p:sp>
      <p:sp>
        <p:nvSpPr>
          <p:cNvPr id="20" name="AutoShape 5"/>
          <p:cNvSpPr>
            <a:spLocks noChangeArrowheads="1"/>
          </p:cNvSpPr>
          <p:nvPr/>
        </p:nvSpPr>
        <p:spPr bwMode="auto">
          <a:xfrm>
            <a:off x="7543800" y="3733800"/>
            <a:ext cx="2438400" cy="923330"/>
          </a:xfrm>
          <a:prstGeom prst="wedgeRectCallout">
            <a:avLst>
              <a:gd name="adj1" fmla="val -117701"/>
              <a:gd name="adj2" fmla="val -175377"/>
            </a:avLst>
          </a:prstGeom>
          <a:solidFill>
            <a:srgbClr val="FFFF00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ea typeface="Arial" pitchFamily="-65" charset="0"/>
                <a:cs typeface="Arial" pitchFamily="-65" charset="0"/>
              </a:rPr>
              <a:t>Counts are growing 1000x per decade</a:t>
            </a:r>
          </a:p>
          <a:p>
            <a:pPr algn="ctr"/>
            <a:r>
              <a:rPr lang="en-US" dirty="0">
                <a:ea typeface="Arial" pitchFamily="-65" charset="0"/>
                <a:cs typeface="Arial" pitchFamily="-65" charset="0"/>
              </a:rPr>
              <a:t>(same as disks)</a:t>
            </a:r>
            <a:endParaRPr lang="en-US" sz="1100" dirty="0">
              <a:ea typeface="Arial" pitchFamily="-65" charset="0"/>
              <a:cs typeface="Arial" pitchFamily="-65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000" y="37838"/>
            <a:ext cx="9144000" cy="1487355"/>
          </a:xfrm>
          <a:prstGeom prst="rect">
            <a:avLst/>
          </a:prstGeom>
          <a:ln w="38100" cap="rnd">
            <a:solidFill>
              <a:schemeClr val="tx1"/>
            </a:solidFill>
          </a:ln>
        </p:spPr>
      </p:pic>
      <p:sp>
        <p:nvSpPr>
          <p:cNvPr id="3" name="Google Shape;192;p14">
            <a:extLst>
              <a:ext uri="{FF2B5EF4-FFF2-40B4-BE49-F238E27FC236}">
                <a16:creationId xmlns:a16="http://schemas.microsoft.com/office/drawing/2014/main" id="{567C2A4B-0D55-341D-0276-AC54F84F5D31}"/>
              </a:ext>
            </a:extLst>
          </p:cNvPr>
          <p:cNvSpPr/>
          <p:nvPr/>
        </p:nvSpPr>
        <p:spPr>
          <a:xfrm>
            <a:off x="146164" y="707916"/>
            <a:ext cx="1011065" cy="507628"/>
          </a:xfrm>
          <a:prstGeom prst="wedgeRoundRectCallout">
            <a:avLst>
              <a:gd name="adj1" fmla="val 74507"/>
              <a:gd name="adj2" fmla="val -15926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2016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2858618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20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440ED03E-BDDF-ACE4-AD60-03DBD6900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PMI: Interdisciplinary Combination of Empirical Methods from 1950s: Psycholinguistics, Information Theory, etc.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C10C62C-7734-0D52-F4E2-F4983D3DB1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Word Associations: Doctor/Nurse</a:t>
            </a:r>
          </a:p>
        </p:txBody>
      </p:sp>
      <p:pic>
        <p:nvPicPr>
          <p:cNvPr id="17" name="Content Placeholder 16" descr="A picture containing text, screenshot, number, font&#10;&#10;Description automatically generated">
            <a:extLst>
              <a:ext uri="{FF2B5EF4-FFF2-40B4-BE49-F238E27FC236}">
                <a16:creationId xmlns:a16="http://schemas.microsoft.com/office/drawing/2014/main" id="{D3E9C525-52C3-4379-2D72-57383DB8E7F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317205" y="2505075"/>
            <a:ext cx="4202952" cy="3684588"/>
          </a:xfrm>
        </p:spPr>
      </p:pic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EAF79BFA-AA4A-579C-1687-B2654499DA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PMI (Pointwise Mutual Information)</a:t>
            </a:r>
          </a:p>
        </p:txBody>
      </p:sp>
      <p:pic>
        <p:nvPicPr>
          <p:cNvPr id="11" name="Content Placeholder 10" descr="A picture containing text, screenshot, font, document&#10;&#10;Description automatically generated">
            <a:extLst>
              <a:ext uri="{FF2B5EF4-FFF2-40B4-BE49-F238E27FC236}">
                <a16:creationId xmlns:a16="http://schemas.microsoft.com/office/drawing/2014/main" id="{8A6EFC0F-CBB8-3EDB-405E-3A63C40C7BF9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172200" y="2716943"/>
            <a:ext cx="5183188" cy="3260851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A31018-A9A7-2407-55A8-BD1FB11608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6/21/2023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75D4B4-B273-E95C-E5DB-D32ADA9E38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23</a:t>
            </a:fld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F45CC10-4E61-6909-6F85-3AB414649160}"/>
              </a:ext>
            </a:extLst>
          </p:cNvPr>
          <p:cNvSpPr txBox="1"/>
          <p:nvPr/>
        </p:nvSpPr>
        <p:spPr>
          <a:xfrm>
            <a:off x="2026651" y="6189662"/>
            <a:ext cx="860926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``You shall know a word by the company it keeps’’ (Firth, 1957)</a:t>
            </a:r>
          </a:p>
        </p:txBody>
      </p:sp>
    </p:spTree>
    <p:extLst>
      <p:ext uri="{BB962C8B-B14F-4D97-AF65-F5344CB8AC3E}">
        <p14:creationId xmlns:p14="http://schemas.microsoft.com/office/powerpoint/2010/main" val="25524604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645DF0-9D55-3F10-3BEB-C7ED4CE5D0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218" y="200750"/>
            <a:ext cx="2310571" cy="1325563"/>
          </a:xfrm>
          <a:solidFill>
            <a:srgbClr val="FFFF00"/>
          </a:solidFill>
        </p:spPr>
        <p:txBody>
          <a:bodyPr/>
          <a:lstStyle/>
          <a:p>
            <a:r>
              <a:rPr lang="en-US" dirty="0"/>
              <a:t>Paradigm Shifts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50F743C-1FDC-6118-2451-54206C2D02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613864" y="3012217"/>
            <a:ext cx="10522430" cy="3238259"/>
          </a:xfrm>
        </p:spPr>
        <p:txBody>
          <a:bodyPr>
            <a:normAutofit fontScale="92500"/>
          </a:bodyPr>
          <a:lstStyle/>
          <a:p>
            <a:r>
              <a:rPr lang="en-US" sz="3200" dirty="0"/>
              <a:t>Two conditions:</a:t>
            </a:r>
          </a:p>
          <a:p>
            <a:pPr lvl="1"/>
            <a:r>
              <a:rPr lang="en-US" sz="2800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A few initial (promising, if not convincing) successes </a:t>
            </a:r>
          </a:p>
          <a:p>
            <a:pPr lvl="2"/>
            <a:r>
              <a:rPr lang="en-US" sz="2400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that motivate early adopters (students) to do more, as well as</a:t>
            </a:r>
          </a:p>
          <a:p>
            <a:pPr lvl="1"/>
            <a:r>
              <a:rPr lang="en-US" sz="2800" dirty="0">
                <a:solidFill>
                  <a:srgbClr val="333333"/>
                </a:solidFill>
                <a:latin typeface="Noto Sans" panose="020B0502040504020204" pitchFamily="34" charset="0"/>
              </a:rPr>
              <a:t>Leave</a:t>
            </a:r>
            <a:r>
              <a:rPr lang="en-US" sz="2800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 room </a:t>
            </a:r>
            <a:r>
              <a:rPr lang="en-US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for early adopters to contribute and benefit by doing so.</a:t>
            </a:r>
          </a:p>
          <a:p>
            <a:r>
              <a:rPr lang="en-US" sz="3200" dirty="0">
                <a:solidFill>
                  <a:srgbClr val="333333"/>
                </a:solidFill>
                <a:latin typeface="Noto Sans" panose="020B0502040504020204" pitchFamily="34" charset="0"/>
              </a:rPr>
              <a:t>Promising &gt;&gt; Convincing</a:t>
            </a:r>
          </a:p>
          <a:p>
            <a:pPr lvl="1"/>
            <a:r>
              <a:rPr lang="en-US" sz="2800" b="0" i="0" dirty="0" err="1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ChatGPT</a:t>
            </a:r>
            <a:r>
              <a:rPr lang="en-US" sz="2800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 is discouraging some students</a:t>
            </a:r>
          </a:p>
          <a:p>
            <a:pPr lvl="1"/>
            <a:r>
              <a:rPr lang="en-US" sz="2800" dirty="0">
                <a:solidFill>
                  <a:srgbClr val="333333"/>
                </a:solidFill>
                <a:latin typeface="Noto Sans" panose="020B0502040504020204" pitchFamily="34" charset="0"/>
              </a:rPr>
              <a:t>Who </a:t>
            </a:r>
            <a:r>
              <a:rPr lang="en-US" sz="2800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think </a:t>
            </a:r>
            <a:r>
              <a:rPr lang="en-US" sz="2800" dirty="0">
                <a:solidFill>
                  <a:srgbClr val="333333"/>
                </a:solidFill>
                <a:latin typeface="Noto Sans" panose="020B0502040504020204" pitchFamily="34" charset="0"/>
              </a:rPr>
              <a:t>it is better than it is</a:t>
            </a:r>
            <a:endParaRPr lang="en-US" sz="2800" b="0" i="0" dirty="0">
              <a:solidFill>
                <a:srgbClr val="333333"/>
              </a:solidFill>
              <a:effectLst/>
              <a:latin typeface="Noto Sans" panose="020B0502040504020204" pitchFamily="34" charset="0"/>
            </a:endParaRPr>
          </a:p>
          <a:p>
            <a:pPr lvl="2"/>
            <a:endParaRPr lang="en-US" dirty="0"/>
          </a:p>
        </p:txBody>
      </p:sp>
      <p:pic>
        <p:nvPicPr>
          <p:cNvPr id="9" name="Content Placeholder 8" descr="A screenshot of a book&#10;&#10;Description automatically generated with low confidence">
            <a:extLst>
              <a:ext uri="{FF2B5EF4-FFF2-40B4-BE49-F238E27FC236}">
                <a16:creationId xmlns:a16="http://schemas.microsoft.com/office/drawing/2014/main" id="{4812AD20-C91E-4BDC-9D17-1FE2E77EC66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3115" t="3359" b="65690"/>
          <a:stretch/>
        </p:blipFill>
        <p:spPr>
          <a:xfrm>
            <a:off x="2528789" y="136525"/>
            <a:ext cx="9217969" cy="2266139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3403C9-BC4C-E04D-4459-906B23771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FF6A6C-1062-E74A-0031-75430F1D7D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24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7880AEC-EA03-BBB6-F022-98ABC78B97C6}"/>
              </a:ext>
            </a:extLst>
          </p:cNvPr>
          <p:cNvSpPr txBox="1"/>
          <p:nvPr/>
        </p:nvSpPr>
        <p:spPr>
          <a:xfrm>
            <a:off x="2528789" y="2411099"/>
            <a:ext cx="47958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dirty="0">
                <a:hlinkClick r:id="rId3"/>
              </a:rPr>
              <a:t>https://plato.stanford.edu/entries/thomas-kuhn/</a:t>
            </a:r>
            <a:r>
              <a:rPr lang="en-US" dirty="0"/>
              <a:t> </a:t>
            </a:r>
          </a:p>
        </p:txBody>
      </p:sp>
      <p:pic>
        <p:nvPicPr>
          <p:cNvPr id="12" name="Picture 2" descr="http://t1.gstatic.com/images?q=tbn:ANd9GcR6aHDtFXKNTNH3Ku3Ht0_MMr9eiNrH2hoT77ssfkVXWsjCxWbk">
            <a:extLst>
              <a:ext uri="{FF2B5EF4-FFF2-40B4-BE49-F238E27FC236}">
                <a16:creationId xmlns:a16="http://schemas.microsoft.com/office/drawing/2014/main" id="{1C677C21-B6C9-30D0-BFDF-5728696D2C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218" y="3164596"/>
            <a:ext cx="1252276" cy="1941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9271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8000" dirty="0"/>
              <a:t>Promising &gt;&gt; Convincing</a:t>
            </a:r>
            <a:br>
              <a:rPr lang="en-US" sz="3200" dirty="0"/>
            </a:br>
            <a:r>
              <a:rPr lang="en-US" sz="3200" i="1" dirty="0"/>
              <a:t>To err is human, to really foul things up requires a computer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10/28/2016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1CABA39-F46B-694C-A6C0-581AAD31CDCD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793" y="1776433"/>
            <a:ext cx="6482255" cy="5081567"/>
          </a:xfrm>
          <a:prstGeom prst="rect">
            <a:avLst/>
          </a:prstGeom>
        </p:spPr>
      </p:pic>
      <p:sp>
        <p:nvSpPr>
          <p:cNvPr id="2" name="Google Shape;192;p14">
            <a:extLst>
              <a:ext uri="{FF2B5EF4-FFF2-40B4-BE49-F238E27FC236}">
                <a16:creationId xmlns:a16="http://schemas.microsoft.com/office/drawing/2014/main" id="{D4CB6CC5-EAFC-3CC9-0444-177CE05B967F}"/>
              </a:ext>
            </a:extLst>
          </p:cNvPr>
          <p:cNvSpPr/>
          <p:nvPr/>
        </p:nvSpPr>
        <p:spPr>
          <a:xfrm>
            <a:off x="7780063" y="1992883"/>
            <a:ext cx="2978323" cy="908192"/>
          </a:xfrm>
          <a:prstGeom prst="wedgeRoundRectCallout">
            <a:avLst>
              <a:gd name="adj1" fmla="val -57912"/>
              <a:gd name="adj2" fmla="val -21501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IBM Watson Jeopardy Mistake</a:t>
            </a:r>
            <a:endParaRPr sz="2400" dirty="0"/>
          </a:p>
        </p:txBody>
      </p:sp>
      <p:sp>
        <p:nvSpPr>
          <p:cNvPr id="5" name="Google Shape;192;p14">
            <a:extLst>
              <a:ext uri="{FF2B5EF4-FFF2-40B4-BE49-F238E27FC236}">
                <a16:creationId xmlns:a16="http://schemas.microsoft.com/office/drawing/2014/main" id="{9E33743B-ED3F-36C2-C2B4-C824B48BE0EC}"/>
              </a:ext>
            </a:extLst>
          </p:cNvPr>
          <p:cNvSpPr/>
          <p:nvPr/>
        </p:nvSpPr>
        <p:spPr>
          <a:xfrm>
            <a:off x="7780062" y="3058190"/>
            <a:ext cx="2978323" cy="718255"/>
          </a:xfrm>
          <a:prstGeom prst="wedgeRoundRectCallout">
            <a:avLst>
              <a:gd name="adj1" fmla="val -57912"/>
              <a:gd name="adj2" fmla="val -21501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Category: US Cities</a:t>
            </a:r>
            <a:endParaRPr sz="2400" dirty="0"/>
          </a:p>
        </p:txBody>
      </p:sp>
      <p:sp>
        <p:nvSpPr>
          <p:cNvPr id="8" name="Google Shape;192;p14">
            <a:extLst>
              <a:ext uri="{FF2B5EF4-FFF2-40B4-BE49-F238E27FC236}">
                <a16:creationId xmlns:a16="http://schemas.microsoft.com/office/drawing/2014/main" id="{816E6444-9046-A00F-2A6F-D71710492EA5}"/>
              </a:ext>
            </a:extLst>
          </p:cNvPr>
          <p:cNvSpPr/>
          <p:nvPr/>
        </p:nvSpPr>
        <p:spPr>
          <a:xfrm>
            <a:off x="7754838" y="3921231"/>
            <a:ext cx="2978323" cy="830062"/>
          </a:xfrm>
          <a:prstGeom prst="wedgeRoundRectCallout">
            <a:avLst>
              <a:gd name="adj1" fmla="val -57912"/>
              <a:gd name="adj2" fmla="val -21501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Computer Error: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Arial"/>
                <a:cs typeface="Arial"/>
                <a:sym typeface="Arial"/>
              </a:rPr>
              <a:t>Toronto</a:t>
            </a:r>
            <a:endParaRPr sz="2400" dirty="0"/>
          </a:p>
        </p:txBody>
      </p:sp>
      <p:sp>
        <p:nvSpPr>
          <p:cNvPr id="9" name="Google Shape;192;p14">
            <a:extLst>
              <a:ext uri="{FF2B5EF4-FFF2-40B4-BE49-F238E27FC236}">
                <a16:creationId xmlns:a16="http://schemas.microsoft.com/office/drawing/2014/main" id="{940D5518-0CF2-15F8-A0B7-566649FB2B67}"/>
              </a:ext>
            </a:extLst>
          </p:cNvPr>
          <p:cNvSpPr/>
          <p:nvPr/>
        </p:nvSpPr>
        <p:spPr>
          <a:xfrm>
            <a:off x="7748531" y="4896079"/>
            <a:ext cx="2978323" cy="830062"/>
          </a:xfrm>
          <a:prstGeom prst="wedgeRoundRectCallout">
            <a:avLst>
              <a:gd name="adj1" fmla="val -57912"/>
              <a:gd name="adj2" fmla="val -21501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Computer Error 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Wingdings" pitchFamily="2" charset="2"/>
              </a:rPr>
              <a:t> ``Hallucination’’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3632338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79537" y="158774"/>
            <a:ext cx="8229600" cy="792162"/>
          </a:xfrm>
        </p:spPr>
        <p:txBody>
          <a:bodyPr>
            <a:normAutofit fontScale="90000"/>
          </a:bodyPr>
          <a:lstStyle/>
          <a:p>
            <a:pPr lvl="1" algn="ctr"/>
            <a:r>
              <a:rPr lang="en-US" sz="2800" dirty="0"/>
              <a:t>Evaluation: </a:t>
            </a:r>
            <a:r>
              <a:rPr lang="en-US" sz="2800" i="1" dirty="0">
                <a:sym typeface="Wingdings" panose="05000000000000000000" pitchFamily="2" charset="2"/>
              </a:rPr>
              <a:t>What you measure is what you get</a:t>
            </a:r>
            <a:br>
              <a:rPr lang="en-US" sz="2800" dirty="0"/>
            </a:br>
            <a:r>
              <a:rPr lang="en-US" sz="2800" dirty="0"/>
              <a:t>Word2vec: question-words &gt;&gt; SAT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10/28/2016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1CABA39-F46B-694C-A6C0-581AAD31CDCD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5410" y="1070811"/>
            <a:ext cx="6361189" cy="5715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 bwMode="auto">
          <a:xfrm>
            <a:off x="4602682" y="6251181"/>
            <a:ext cx="4573402" cy="276999"/>
          </a:xfrm>
          <a:prstGeom prst="rect">
            <a:avLst/>
          </a:prstGeom>
          <a:solidFill>
            <a:srgbClr val="FFFF00">
              <a:alpha val="20000"/>
            </a:srgbClr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200">
              <a:latin typeface="Arial" pitchFamily="-65" charset="0"/>
              <a:ea typeface="Arial" pitchFamily="-65" charset="0"/>
              <a:cs typeface="Arial" pitchFamily="-65" charset="0"/>
            </a:endParaRPr>
          </a:p>
        </p:txBody>
      </p:sp>
      <p:sp>
        <p:nvSpPr>
          <p:cNvPr id="5" name="Left Brace 4"/>
          <p:cNvSpPr/>
          <p:nvPr/>
        </p:nvSpPr>
        <p:spPr bwMode="auto">
          <a:xfrm>
            <a:off x="3217349" y="2473159"/>
            <a:ext cx="1318061" cy="3689349"/>
          </a:xfrm>
          <a:prstGeom prst="leftBrace">
            <a:avLst>
              <a:gd name="adj1" fmla="val 8333"/>
              <a:gd name="adj2" fmla="val 50000"/>
            </a:avLst>
          </a:prstGeom>
          <a:solidFill>
            <a:srgbClr val="FFFF0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200">
              <a:latin typeface="Arial" pitchFamily="-65" charset="0"/>
              <a:ea typeface="Arial" pitchFamily="-65" charset="0"/>
              <a:cs typeface="Arial" pitchFamily="-65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 rot="16200000">
            <a:off x="1504691" y="4056224"/>
            <a:ext cx="2704587" cy="523220"/>
          </a:xfrm>
          <a:prstGeom prst="rect">
            <a:avLst/>
          </a:prstGeom>
          <a:solidFill>
            <a:srgbClr val="FFFF0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800" dirty="0">
                <a:latin typeface="Arial" pitchFamily="-65" charset="0"/>
                <a:ea typeface="Arial" pitchFamily="-65" charset="0"/>
                <a:cs typeface="Arial" pitchFamily="-65" charset="0"/>
              </a:rPr>
              <a:t>Question-words</a:t>
            </a:r>
          </a:p>
        </p:txBody>
      </p:sp>
      <p:sp>
        <p:nvSpPr>
          <p:cNvPr id="9" name="Google Shape;192;p14">
            <a:extLst>
              <a:ext uri="{FF2B5EF4-FFF2-40B4-BE49-F238E27FC236}">
                <a16:creationId xmlns:a16="http://schemas.microsoft.com/office/drawing/2014/main" id="{4595773B-6316-A7C0-0DEE-CB081970E974}"/>
              </a:ext>
            </a:extLst>
          </p:cNvPr>
          <p:cNvSpPr/>
          <p:nvPr/>
        </p:nvSpPr>
        <p:spPr>
          <a:xfrm>
            <a:off x="90904" y="260103"/>
            <a:ext cx="4100611" cy="1855537"/>
          </a:xfrm>
          <a:prstGeom prst="wedgeRoundRectCallout">
            <a:avLst>
              <a:gd name="adj1" fmla="val 16192"/>
              <a:gd name="adj2" fmla="val 89080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en-US" sz="2400" dirty="0"/>
              <a:t>⚠️ ⚠️ ⚠️ </a:t>
            </a:r>
            <a:r>
              <a:rPr lang="en-US" sz="2800" b="1" i="1" u="sng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Warning</a:t>
            </a:r>
            <a:r>
              <a:rPr lang="en-US" sz="24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/>
              <a:t>⚠️ ⚠️ ⚠️</a:t>
            </a:r>
            <a:r>
              <a:rPr lang="en-US" sz="2400" b="0" i="0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ffy Eval 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Wingdings" pitchFamily="2" charset="2"/>
              </a:rPr>
              <a:t>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Wingdings" pitchFamily="2" charset="2"/>
              </a:rPr>
              <a:t>Unrealistic Expectations 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Arial"/>
                <a:cs typeface="Arial"/>
                <a:sym typeface="Wingdings" pitchFamily="2" charset="2"/>
              </a:rPr>
              <a:t>AI Winter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4228030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5" grpId="0" animBg="1"/>
      <p:bldP spid="8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9482" y="1371600"/>
            <a:ext cx="4800600" cy="3760470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Grandparents and grandchildren have a natural alliance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10/28/2016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25E0140-6460-C447-B8A8-F1174DDF41F1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479" y="1416931"/>
            <a:ext cx="5898237" cy="360956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2135" y="5257801"/>
            <a:ext cx="5790417" cy="1146175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AA00A8B-4AE6-881B-644F-167D2C7F93CE}"/>
              </a:ext>
            </a:extLst>
          </p:cNvPr>
          <p:cNvCxnSpPr/>
          <p:nvPr/>
        </p:nvCxnSpPr>
        <p:spPr>
          <a:xfrm flipH="1">
            <a:off x="8532596" y="2034405"/>
            <a:ext cx="427442" cy="1520393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Google Shape;192;p14">
            <a:extLst>
              <a:ext uri="{FF2B5EF4-FFF2-40B4-BE49-F238E27FC236}">
                <a16:creationId xmlns:a16="http://schemas.microsoft.com/office/drawing/2014/main" id="{CE2B7150-AF19-E7BD-E414-AA784CA3FD92}"/>
              </a:ext>
            </a:extLst>
          </p:cNvPr>
          <p:cNvSpPr/>
          <p:nvPr/>
        </p:nvSpPr>
        <p:spPr>
          <a:xfrm>
            <a:off x="243479" y="5074599"/>
            <a:ext cx="4337603" cy="1111497"/>
          </a:xfrm>
          <a:prstGeom prst="wedgeRoundRectCallout">
            <a:avLst>
              <a:gd name="adj1" fmla="val 63165"/>
              <a:gd name="adj2" fmla="val 17522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en-US" sz="2400" dirty="0"/>
              <a:t>⚠️ ⚠️ ⚠️ </a:t>
            </a:r>
            <a:r>
              <a:rPr lang="en-US" sz="2800" b="1" i="1" u="sng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Warning</a:t>
            </a:r>
            <a:r>
              <a:rPr lang="en-US" sz="24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/>
              <a:t>⚠️ ⚠️ ⚠️</a:t>
            </a:r>
            <a:r>
              <a:rPr lang="en-US" sz="2400" b="0" i="0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lt1"/>
                </a:solidFill>
                <a:latin typeface="Arial"/>
                <a:cs typeface="Arial"/>
                <a:sym typeface="Wingdings" pitchFamily="2" charset="2"/>
              </a:rPr>
              <a:t>Unrealistic Expectations  Winter</a:t>
            </a:r>
            <a:endParaRPr sz="2000" dirty="0"/>
          </a:p>
        </p:txBody>
      </p:sp>
      <p:sp>
        <p:nvSpPr>
          <p:cNvPr id="12" name="Google Shape;192;p14">
            <a:extLst>
              <a:ext uri="{FF2B5EF4-FFF2-40B4-BE49-F238E27FC236}">
                <a16:creationId xmlns:a16="http://schemas.microsoft.com/office/drawing/2014/main" id="{0DB80AB3-E569-FFB4-084C-1626F0BCB92E}"/>
              </a:ext>
            </a:extLst>
          </p:cNvPr>
          <p:cNvSpPr/>
          <p:nvPr/>
        </p:nvSpPr>
        <p:spPr>
          <a:xfrm>
            <a:off x="243479" y="5078658"/>
            <a:ext cx="4337603" cy="1111497"/>
          </a:xfrm>
          <a:prstGeom prst="wedgeRoundRectCallout">
            <a:avLst>
              <a:gd name="adj1" fmla="val 64288"/>
              <a:gd name="adj2" fmla="val 68148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en-US" sz="2400" dirty="0"/>
              <a:t>⚠️ ⚠️ ⚠️ </a:t>
            </a:r>
            <a:r>
              <a:rPr lang="en-US" sz="2800" b="1" i="1" u="sng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Warning</a:t>
            </a:r>
            <a:r>
              <a:rPr lang="en-US" sz="24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/>
              <a:t>⚠️ ⚠️ ⚠️</a:t>
            </a:r>
            <a:r>
              <a:rPr lang="en-US" sz="2400" b="0" i="0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lt1"/>
                </a:solidFill>
                <a:latin typeface="Arial"/>
                <a:cs typeface="Arial"/>
                <a:sym typeface="Wingdings" pitchFamily="2" charset="2"/>
              </a:rPr>
              <a:t>Unrealistic Expectations  Winter</a:t>
            </a:r>
            <a:endParaRPr sz="2000" dirty="0"/>
          </a:p>
        </p:txBody>
      </p:sp>
    </p:spTree>
    <p:extLst>
      <p:ext uri="{BB962C8B-B14F-4D97-AF65-F5344CB8AC3E}">
        <p14:creationId xmlns:p14="http://schemas.microsoft.com/office/powerpoint/2010/main" val="2175391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C8C2880-492E-B2D3-32C7-0127F1EE4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Farce in Three Acts</a:t>
            </a:r>
            <a:br>
              <a:rPr lang="en-US" dirty="0"/>
            </a:br>
            <a:r>
              <a:rPr lang="en-US" sz="2700" dirty="0">
                <a:hlinkClick r:id="rId2"/>
              </a:rPr>
              <a:t>https://www.earningmyturns.org/2017/06/a-computational-linguistic-farce-in.html</a:t>
            </a:r>
            <a:r>
              <a:rPr lang="en-US" sz="2700" dirty="0"/>
              <a:t> 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12A9A3F-1306-D056-78F3-78B91E1EEB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Rationalism (1970s)</a:t>
            </a:r>
          </a:p>
          <a:p>
            <a:r>
              <a:rPr lang="en-US" dirty="0"/>
              <a:t>Empiricism (1990s)</a:t>
            </a:r>
          </a:p>
          <a:p>
            <a:r>
              <a:rPr lang="en-US" dirty="0"/>
              <a:t>Deep Nets (2010s)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BD0D881-54DA-BB5A-8934-6AC934838A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490641-A746-D4CF-23DC-FB3754B2E7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8273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I was a graduate student</a:t>
            </a:r>
            <a:br>
              <a:rPr lang="en-US" dirty="0"/>
            </a:br>
            <a:r>
              <a:rPr lang="en-US" dirty="0"/>
              <a:t>(just before AI Winter in 1980s)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5524763" cy="4351338"/>
          </a:xfrm>
        </p:spPr>
        <p:txBody>
          <a:bodyPr/>
          <a:lstStyle/>
          <a:p>
            <a:r>
              <a:rPr lang="en-US" dirty="0"/>
              <a:t>I was told that it was no longer possible to get a PhD in Syntax</a:t>
            </a:r>
          </a:p>
          <a:p>
            <a:pPr lvl="1"/>
            <a:r>
              <a:rPr lang="en-US" dirty="0"/>
              <a:t>Parsing had been declared “solved”</a:t>
            </a:r>
          </a:p>
          <a:p>
            <a:pPr lvl="1"/>
            <a:r>
              <a:rPr lang="en-US" dirty="0"/>
              <a:t>Even semantics was largely “solved”</a:t>
            </a:r>
          </a:p>
          <a:p>
            <a:pPr lvl="1"/>
            <a:r>
              <a:rPr lang="en-US" dirty="0"/>
              <a:t>I was told to go work on pragmatics</a:t>
            </a:r>
          </a:p>
          <a:p>
            <a:r>
              <a:rPr lang="en-US" dirty="0"/>
              <a:t>After graduating…</a:t>
            </a:r>
          </a:p>
        </p:txBody>
      </p:sp>
      <p:pic>
        <p:nvPicPr>
          <p:cNvPr id="9" name="Content Placeholder 8" descr="A screenshot of a web page&#10;&#10;Description automatically generated with medium confidence">
            <a:extLst>
              <a:ext uri="{FF2B5EF4-FFF2-40B4-BE49-F238E27FC236}">
                <a16:creationId xmlns:a16="http://schemas.microsoft.com/office/drawing/2014/main" id="{035FFAEF-34DF-0F51-9E88-6A98942E632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6696" t="20699"/>
          <a:stretch/>
        </p:blipFill>
        <p:spPr>
          <a:xfrm>
            <a:off x="6252077" y="1690688"/>
            <a:ext cx="5843228" cy="4380238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10/28/2016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8EA4A79-35D8-B44A-B0F8-72E4E33C8913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5334"/>
          <a:stretch/>
        </p:blipFill>
        <p:spPr>
          <a:xfrm>
            <a:off x="1043676" y="4352442"/>
            <a:ext cx="5113808" cy="1368484"/>
          </a:xfrm>
          <a:prstGeom prst="rect">
            <a:avLst/>
          </a:prstGeom>
        </p:spPr>
      </p:pic>
      <p:sp>
        <p:nvSpPr>
          <p:cNvPr id="10" name="Google Shape;192;p14">
            <a:extLst>
              <a:ext uri="{FF2B5EF4-FFF2-40B4-BE49-F238E27FC236}">
                <a16:creationId xmlns:a16="http://schemas.microsoft.com/office/drawing/2014/main" id="{21B72EE5-435E-CF46-2CE9-A99F87EBA9BC}"/>
              </a:ext>
            </a:extLst>
          </p:cNvPr>
          <p:cNvSpPr/>
          <p:nvPr/>
        </p:nvSpPr>
        <p:spPr>
          <a:xfrm>
            <a:off x="2265050" y="5923149"/>
            <a:ext cx="1011065" cy="507628"/>
          </a:xfrm>
          <a:prstGeom prst="wedgeRoundRectCallout">
            <a:avLst>
              <a:gd name="adj1" fmla="val -24664"/>
              <a:gd name="adj2" fmla="val -84252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2016</a:t>
            </a:r>
            <a:endParaRPr sz="2400" dirty="0"/>
          </a:p>
        </p:txBody>
      </p:sp>
      <p:sp>
        <p:nvSpPr>
          <p:cNvPr id="11" name="Google Shape;192;p14">
            <a:extLst>
              <a:ext uri="{FF2B5EF4-FFF2-40B4-BE49-F238E27FC236}">
                <a16:creationId xmlns:a16="http://schemas.microsoft.com/office/drawing/2014/main" id="{001D1438-04FC-E924-A42F-50C1181731C1}"/>
              </a:ext>
            </a:extLst>
          </p:cNvPr>
          <p:cNvSpPr/>
          <p:nvPr/>
        </p:nvSpPr>
        <p:spPr>
          <a:xfrm>
            <a:off x="10207955" y="1071958"/>
            <a:ext cx="1011065" cy="507628"/>
          </a:xfrm>
          <a:prstGeom prst="wedgeRoundRectCallout">
            <a:avLst>
              <a:gd name="adj1" fmla="val -35891"/>
              <a:gd name="adj2" fmla="val 78488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2023</a:t>
            </a:r>
            <a:endParaRPr sz="2400" dirty="0"/>
          </a:p>
        </p:txBody>
      </p:sp>
      <p:sp>
        <p:nvSpPr>
          <p:cNvPr id="12" name="Google Shape;192;p14">
            <a:extLst>
              <a:ext uri="{FF2B5EF4-FFF2-40B4-BE49-F238E27FC236}">
                <a16:creationId xmlns:a16="http://schemas.microsoft.com/office/drawing/2014/main" id="{7274F6A3-5537-3BE7-6619-AEF3EA042046}"/>
              </a:ext>
            </a:extLst>
          </p:cNvPr>
          <p:cNvSpPr/>
          <p:nvPr/>
        </p:nvSpPr>
        <p:spPr>
          <a:xfrm>
            <a:off x="9824701" y="2198275"/>
            <a:ext cx="1011065" cy="507628"/>
          </a:xfrm>
          <a:prstGeom prst="wedgeRoundRectCallout">
            <a:avLst>
              <a:gd name="adj1" fmla="val -71746"/>
              <a:gd name="adj2" fmla="val -29165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PMI</a:t>
            </a:r>
            <a:endParaRPr sz="2400" dirty="0"/>
          </a:p>
        </p:txBody>
      </p:sp>
      <p:sp>
        <p:nvSpPr>
          <p:cNvPr id="13" name="Google Shape;192;p14">
            <a:extLst>
              <a:ext uri="{FF2B5EF4-FFF2-40B4-BE49-F238E27FC236}">
                <a16:creationId xmlns:a16="http://schemas.microsoft.com/office/drawing/2014/main" id="{5CE5A5C5-740C-6597-C9CA-628CA0E0E3C6}"/>
              </a:ext>
            </a:extLst>
          </p:cNvPr>
          <p:cNvSpPr/>
          <p:nvPr/>
        </p:nvSpPr>
        <p:spPr>
          <a:xfrm>
            <a:off x="9924884" y="5031728"/>
            <a:ext cx="1011065" cy="507628"/>
          </a:xfrm>
          <a:prstGeom prst="wedgeRoundRectCallout">
            <a:avLst>
              <a:gd name="adj1" fmla="val -102784"/>
              <a:gd name="adj2" fmla="val -16375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ANN</a:t>
            </a:r>
            <a:endParaRPr sz="2400" dirty="0"/>
          </a:p>
        </p:txBody>
      </p:sp>
      <p:sp>
        <p:nvSpPr>
          <p:cNvPr id="14" name="Google Shape;192;p14">
            <a:extLst>
              <a:ext uri="{FF2B5EF4-FFF2-40B4-BE49-F238E27FC236}">
                <a16:creationId xmlns:a16="http://schemas.microsoft.com/office/drawing/2014/main" id="{94EA36A9-8B94-8D55-51B2-256217111E77}"/>
              </a:ext>
            </a:extLst>
          </p:cNvPr>
          <p:cNvSpPr/>
          <p:nvPr/>
        </p:nvSpPr>
        <p:spPr>
          <a:xfrm>
            <a:off x="8995277" y="5848721"/>
            <a:ext cx="2870280" cy="872754"/>
          </a:xfrm>
          <a:prstGeom prst="wedgeRoundRectCallout">
            <a:avLst>
              <a:gd name="adj1" fmla="val -65083"/>
              <a:gd name="adj2" fmla="val -51712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Revival of 1950s Empiricism </a:t>
            </a:r>
            <a:endParaRPr sz="2400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79BDFF5-3B62-A37C-8B7A-8076CB0A8532}"/>
              </a:ext>
            </a:extLst>
          </p:cNvPr>
          <p:cNvCxnSpPr>
            <a:cxnSpLocks/>
          </p:cNvCxnSpPr>
          <p:nvPr/>
        </p:nvCxnSpPr>
        <p:spPr>
          <a:xfrm flipH="1">
            <a:off x="5609033" y="2402329"/>
            <a:ext cx="5609987" cy="2561046"/>
          </a:xfrm>
          <a:prstGeom prst="line">
            <a:avLst/>
          </a:prstGeom>
          <a:ln w="254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708F333-0AAD-2374-FA1B-0070F090FBCE}"/>
              </a:ext>
            </a:extLst>
          </p:cNvPr>
          <p:cNvCxnSpPr>
            <a:cxnSpLocks/>
          </p:cNvCxnSpPr>
          <p:nvPr/>
        </p:nvCxnSpPr>
        <p:spPr>
          <a:xfrm flipH="1">
            <a:off x="5609032" y="3332961"/>
            <a:ext cx="5539292" cy="2097781"/>
          </a:xfrm>
          <a:prstGeom prst="line">
            <a:avLst/>
          </a:prstGeom>
          <a:ln w="254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D7434A57-E0F0-20C0-335A-AAF7D02C520F}"/>
              </a:ext>
            </a:extLst>
          </p:cNvPr>
          <p:cNvSpPr/>
          <p:nvPr/>
        </p:nvSpPr>
        <p:spPr bwMode="auto">
          <a:xfrm>
            <a:off x="11616667" y="4110748"/>
            <a:ext cx="505641" cy="241694"/>
          </a:xfrm>
          <a:prstGeom prst="rect">
            <a:avLst/>
          </a:prstGeom>
          <a:solidFill>
            <a:srgbClr val="FFFF00">
              <a:alpha val="20000"/>
            </a:srgbClr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200">
              <a:latin typeface="Arial" pitchFamily="-65" charset="0"/>
              <a:ea typeface="Arial" pitchFamily="-65" charset="0"/>
              <a:cs typeface="Arial" pitchFamily="-65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3136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C37B2-6084-8F99-D3DA-C2DA17E8D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4C46ED-CEB7-FAFF-9181-733782A1EF5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i="0" dirty="0">
                <a:solidFill>
                  <a:srgbClr val="2B3A6C"/>
                </a:solidFill>
                <a:effectLst/>
                <a:latin typeface="Yantramanav"/>
              </a:rPr>
              <a:t>Research Areas</a:t>
            </a:r>
          </a:p>
          <a:p>
            <a:pPr lvl="1"/>
            <a:r>
              <a:rPr lang="en-US" i="0" dirty="0">
                <a:solidFill>
                  <a:srgbClr val="2B3A6C"/>
                </a:solidFill>
                <a:effectLst/>
                <a:latin typeface="Yantramanav"/>
              </a:rPr>
              <a:t>Natural Language Processing (NLP)</a:t>
            </a:r>
          </a:p>
          <a:p>
            <a:pPr lvl="1"/>
            <a:r>
              <a:rPr lang="en-US" i="0" dirty="0">
                <a:solidFill>
                  <a:srgbClr val="2B3A6C"/>
                </a:solidFill>
                <a:effectLst/>
                <a:latin typeface="Yantramanav"/>
              </a:rPr>
              <a:t>Deep Nets (BERT)</a:t>
            </a:r>
          </a:p>
          <a:p>
            <a:pPr lvl="2"/>
            <a:r>
              <a:rPr lang="en-US" i="0" dirty="0">
                <a:solidFill>
                  <a:srgbClr val="2B3A6C"/>
                </a:solidFill>
                <a:effectLst/>
                <a:latin typeface="Yantramanav"/>
              </a:rPr>
              <a:t>Inference, </a:t>
            </a:r>
            <a:r>
              <a:rPr lang="en-US" dirty="0">
                <a:solidFill>
                  <a:srgbClr val="2B3A6C"/>
                </a:solidFill>
                <a:latin typeface="Yantramanav"/>
              </a:rPr>
              <a:t>F</a:t>
            </a:r>
            <a:r>
              <a:rPr lang="en-US" i="0" dirty="0">
                <a:solidFill>
                  <a:srgbClr val="2B3A6C"/>
                </a:solidFill>
                <a:effectLst/>
                <a:latin typeface="Yantramanav"/>
              </a:rPr>
              <a:t>ine-tuning, Pretraining</a:t>
            </a:r>
          </a:p>
          <a:p>
            <a:pPr lvl="1"/>
            <a:r>
              <a:rPr lang="en-US" i="0" dirty="0">
                <a:solidFill>
                  <a:srgbClr val="2B3A6C"/>
                </a:solidFill>
                <a:effectLst/>
                <a:latin typeface="Yantramanav"/>
              </a:rPr>
              <a:t>Linear Algebra</a:t>
            </a:r>
          </a:p>
          <a:p>
            <a:pPr lvl="2"/>
            <a:r>
              <a:rPr lang="en-US" dirty="0">
                <a:solidFill>
                  <a:srgbClr val="2B3A6C"/>
                </a:solidFill>
                <a:latin typeface="Yantramanav"/>
              </a:rPr>
              <a:t>Singular Value Decomposition (</a:t>
            </a:r>
            <a:r>
              <a:rPr lang="en-US" i="0" dirty="0">
                <a:solidFill>
                  <a:srgbClr val="2B3A6C"/>
                </a:solidFill>
                <a:effectLst/>
                <a:latin typeface="Yantramanav"/>
              </a:rPr>
              <a:t>SVD)</a:t>
            </a:r>
          </a:p>
          <a:p>
            <a:pPr lvl="2"/>
            <a:r>
              <a:rPr lang="en-US" dirty="0">
                <a:solidFill>
                  <a:srgbClr val="2B3A6C"/>
                </a:solidFill>
                <a:latin typeface="Yantramanav"/>
              </a:rPr>
              <a:t>Spectral</a:t>
            </a:r>
            <a:r>
              <a:rPr lang="en-US" i="0" dirty="0">
                <a:solidFill>
                  <a:srgbClr val="2B3A6C"/>
                </a:solidFill>
                <a:effectLst/>
                <a:latin typeface="Yantramanav"/>
              </a:rPr>
              <a:t> Clustering</a:t>
            </a:r>
          </a:p>
          <a:p>
            <a:pPr lvl="1"/>
            <a:r>
              <a:rPr lang="en-US" i="0" dirty="0">
                <a:solidFill>
                  <a:srgbClr val="2B3A6C"/>
                </a:solidFill>
                <a:effectLst/>
                <a:latin typeface="Yantramanav"/>
              </a:rPr>
              <a:t>Information Retrieval (IR)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DEBCDDC1-54C7-D762-BD18-81B671A2CCDB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>
                    <a:solidFill>
                      <a:srgbClr val="2B3A6C"/>
                    </a:solidFill>
                    <a:latin typeface="Yantramanav"/>
                  </a:rPr>
                  <a:t>Datasets / Benchmarks</a:t>
                </a:r>
              </a:p>
              <a:p>
                <a:pPr lvl="1"/>
                <a:r>
                  <a:rPr lang="en-US" dirty="0">
                    <a:solidFill>
                      <a:srgbClr val="2B3A6C"/>
                    </a:solidFill>
                    <a:latin typeface="Yantramanav"/>
                  </a:rPr>
                  <a:t>Semantic Scholar</a:t>
                </a:r>
              </a:p>
              <a:p>
                <a:pPr lvl="1"/>
                <a:r>
                  <a:rPr lang="en-US" dirty="0">
                    <a:solidFill>
                      <a:srgbClr val="2B3A6C"/>
                    </a:solidFill>
                    <a:latin typeface="Yantramanav"/>
                  </a:rPr>
                  <a:t>Citation Graph: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2B3A6C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b="0" i="1" smtClean="0">
                        <a:solidFill>
                          <a:srgbClr val="2B3A6C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2B3A6C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2B3A6C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smtClean="0">
                            <a:solidFill>
                              <a:srgbClr val="2B3A6C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solidFill>
                              <a:srgbClr val="2B3A6C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</m:oMath>
                </a14:m>
                <a:r>
                  <a:rPr lang="en-US" dirty="0">
                    <a:solidFill>
                      <a:srgbClr val="2B3A6C"/>
                    </a:solidFill>
                    <a:latin typeface="Yantramanav"/>
                  </a:rPr>
                  <a:t> </a:t>
                </a:r>
              </a:p>
              <a:p>
                <a:pPr lvl="2"/>
                <a:r>
                  <a:rPr lang="en-US" dirty="0">
                    <a:solidFill>
                      <a:srgbClr val="2B3A6C"/>
                    </a:solidFill>
                    <a:latin typeface="Yantramanav"/>
                  </a:rPr>
                  <a:t>with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2B3A6C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solidFill>
                          <a:srgbClr val="2B3A6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≈200</m:t>
                    </m:r>
                  </m:oMath>
                </a14:m>
                <a:r>
                  <a:rPr lang="en-US" dirty="0">
                    <a:solidFill>
                      <a:srgbClr val="2B3A6C"/>
                    </a:solidFill>
                    <a:latin typeface="Yantramanav"/>
                  </a:rPr>
                  <a:t>M papers (nodes)</a:t>
                </a:r>
              </a:p>
              <a:p>
                <a:pPr lvl="2"/>
                <a:r>
                  <a:rPr lang="en-US" dirty="0">
                    <a:solidFill>
                      <a:srgbClr val="2B3A6C"/>
                    </a:solidFill>
                    <a:latin typeface="Yantramanav"/>
                  </a:rPr>
                  <a:t>and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2B3A6C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solidFill>
                          <a:srgbClr val="2B3A6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≈2</m:t>
                    </m:r>
                  </m:oMath>
                </a14:m>
                <a:r>
                  <a:rPr lang="en-US" dirty="0">
                    <a:solidFill>
                      <a:srgbClr val="2B3A6C"/>
                    </a:solidFill>
                    <a:latin typeface="Yantramanav"/>
                  </a:rPr>
                  <a:t>B (edges)</a:t>
                </a:r>
              </a:p>
              <a:p>
                <a:pPr lvl="1"/>
                <a:r>
                  <a:rPr lang="en-US" dirty="0" err="1">
                    <a:solidFill>
                      <a:srgbClr val="2B3A6C"/>
                    </a:solidFill>
                    <a:latin typeface="Yantramanav"/>
                  </a:rPr>
                  <a:t>SciRepEval</a:t>
                </a:r>
                <a:endParaRPr lang="en-US" dirty="0">
                  <a:solidFill>
                    <a:srgbClr val="2B3A6C"/>
                  </a:solidFill>
                  <a:latin typeface="Yantramanav"/>
                </a:endParaRPr>
              </a:p>
              <a:p>
                <a:r>
                  <a:rPr lang="en-US" dirty="0">
                    <a:solidFill>
                      <a:srgbClr val="2B3A6C"/>
                    </a:solidFill>
                    <a:latin typeface="Yantramanav"/>
                  </a:rPr>
                  <a:t>Applications</a:t>
                </a:r>
              </a:p>
              <a:p>
                <a:pPr lvl="1"/>
                <a:r>
                  <a:rPr lang="en-US" dirty="0">
                    <a:solidFill>
                      <a:srgbClr val="2B3A6C"/>
                    </a:solidFill>
                    <a:latin typeface="Yantramanav"/>
                  </a:rPr>
                  <a:t>Academic Search</a:t>
                </a:r>
              </a:p>
              <a:p>
                <a:pPr lvl="1"/>
                <a:r>
                  <a:rPr lang="en-US" dirty="0">
                    <a:solidFill>
                      <a:srgbClr val="2B3A6C"/>
                    </a:solidFill>
                    <a:latin typeface="Yantramanav"/>
                  </a:rPr>
                  <a:t>Recommender System</a:t>
                </a:r>
              </a:p>
              <a:p>
                <a:pPr lvl="1"/>
                <a:r>
                  <a:rPr lang="en-US" dirty="0">
                    <a:solidFill>
                      <a:srgbClr val="2B3A6C"/>
                    </a:solidFill>
                    <a:latin typeface="Yantramanav"/>
                  </a:rPr>
                  <a:t>Collaborative Filtering</a:t>
                </a:r>
              </a:p>
              <a:p>
                <a:pPr lvl="1"/>
                <a:r>
                  <a:rPr lang="en-US" dirty="0">
                    <a:solidFill>
                      <a:srgbClr val="2B3A6C"/>
                    </a:solidFill>
                    <a:latin typeface="Yantramanav"/>
                  </a:rPr>
                  <a:t>Traffic Analysis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DEBCDDC1-54C7-D762-BD18-81B671A2CCD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2"/>
                <a:stretch>
                  <a:fillRect l="-2200" t="-3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A737A6-A902-C48B-6773-916EFEA193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A35186-C550-014E-A62D-325C56F16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480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Motivation for Revival of Empiricism in 1990s?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What were we rebelling against?</a:t>
            </a:r>
          </a:p>
          <a:p>
            <a:pPr lvl="1"/>
            <a:r>
              <a:rPr lang="en-US" sz="1800" dirty="0"/>
              <a:t>The revival was driven by pragmatic considerations.</a:t>
            </a:r>
          </a:p>
          <a:p>
            <a:pPr lvl="1"/>
            <a:r>
              <a:rPr lang="en-US" sz="1800" dirty="0"/>
              <a:t>The field had been banging its head on big hard challenges like </a:t>
            </a:r>
          </a:p>
          <a:p>
            <a:pPr lvl="2"/>
            <a:r>
              <a:rPr lang="en-US" sz="1400" dirty="0"/>
              <a:t>AI-complete problems and </a:t>
            </a:r>
          </a:p>
          <a:p>
            <a:pPr lvl="2"/>
            <a:r>
              <a:rPr lang="en-US" sz="1400" dirty="0"/>
              <a:t>long-distance dependencies.</a:t>
            </a:r>
          </a:p>
          <a:p>
            <a:r>
              <a:rPr lang="en-US" sz="2400" dirty="0"/>
              <a:t>We advocated a pragmatic pivot toward simple stuff</a:t>
            </a:r>
          </a:p>
          <a:p>
            <a:pPr lvl="1"/>
            <a:r>
              <a:rPr lang="en-US" sz="2000" dirty="0"/>
              <a:t>PMI (Pointwise Mutual Information)</a:t>
            </a:r>
          </a:p>
          <a:p>
            <a:pPr lvl="1"/>
            <a:r>
              <a:rPr lang="en-US" sz="2000" dirty="0"/>
              <a:t>Part of Speech Tagging</a:t>
            </a:r>
          </a:p>
          <a:p>
            <a:pPr lvl="1"/>
            <a:r>
              <a:rPr lang="en-US" sz="2000" dirty="0"/>
              <a:t>Aligning Parallel Corpora</a:t>
            </a:r>
          </a:p>
          <a:p>
            <a:pPr lvl="1"/>
            <a:r>
              <a:rPr lang="en-US" sz="2000" dirty="0"/>
              <a:t>Sketches &amp; ANN (approx. nearest neigh)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154757A-3F40-C019-38C2-363801D7AC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5736643" cy="4351338"/>
          </a:xfrm>
        </p:spPr>
        <p:txBody>
          <a:bodyPr>
            <a:normAutofit/>
          </a:bodyPr>
          <a:lstStyle/>
          <a:p>
            <a:r>
              <a:rPr lang="en-US" dirty="0"/>
              <a:t>Data was becoming available </a:t>
            </a:r>
          </a:p>
          <a:p>
            <a:pPr lvl="2"/>
            <a:r>
              <a:rPr lang="en-US" sz="1800" dirty="0"/>
              <a:t>like never before.</a:t>
            </a:r>
          </a:p>
          <a:p>
            <a:pPr lvl="1"/>
            <a:r>
              <a:rPr lang="en-US" sz="2000" dirty="0"/>
              <a:t>What can we do with all this data?</a:t>
            </a:r>
          </a:p>
          <a:p>
            <a:pPr lvl="1"/>
            <a:r>
              <a:rPr lang="en-US" sz="2000" dirty="0"/>
              <a:t>It is better to do something simple </a:t>
            </a:r>
          </a:p>
          <a:p>
            <a:pPr lvl="2"/>
            <a:r>
              <a:rPr lang="en-US" sz="1600" dirty="0"/>
              <a:t>(than nothing at all).</a:t>
            </a:r>
          </a:p>
          <a:p>
            <a:pPr lvl="1"/>
            <a:r>
              <a:rPr lang="en-US" sz="2000" dirty="0"/>
              <a:t>Let’s go pick some low hanging fruit.</a:t>
            </a:r>
          </a:p>
          <a:p>
            <a:pPr lvl="1"/>
            <a:r>
              <a:rPr lang="en-US" sz="2000" dirty="0"/>
              <a:t>Let’s do what we can with </a:t>
            </a:r>
          </a:p>
          <a:p>
            <a:pPr lvl="2"/>
            <a:r>
              <a:rPr lang="en-US" sz="1600" dirty="0"/>
              <a:t>short-distance dependencies.</a:t>
            </a:r>
          </a:p>
          <a:p>
            <a:r>
              <a:rPr lang="en-US" dirty="0"/>
              <a:t>That won’t solve the whole problem,</a:t>
            </a:r>
          </a:p>
          <a:p>
            <a:pPr lvl="1"/>
            <a:r>
              <a:rPr lang="en-US" sz="2000" dirty="0"/>
              <a:t>but let’s focus on what we can do </a:t>
            </a:r>
          </a:p>
          <a:p>
            <a:pPr lvl="1"/>
            <a:r>
              <a:rPr lang="en-US" sz="2000" dirty="0"/>
              <a:t>as opposed to what we can’t do.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10/28/2016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8EA4A79-35D8-B44A-B0F8-72E4E33C8913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707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D74D08D-1532-D638-16A1-883516151D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Part A: Glass is half full (deep nets can do much)</a:t>
            </a:r>
            <a:br>
              <a:rPr lang="en-US" dirty="0"/>
            </a:br>
            <a:r>
              <a:rPr lang="en-US" dirty="0"/>
              <a:t>Part B: Glass is half empty (always more to do)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B0104BC-DFCB-43F8-4F42-9414014908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72655" y="1825625"/>
            <a:ext cx="5447145" cy="4351338"/>
          </a:xfrm>
        </p:spPr>
        <p:txBody>
          <a:bodyPr>
            <a:normAutofit lnSpcReduction="10000"/>
          </a:bodyPr>
          <a:lstStyle/>
          <a:p>
            <a:r>
              <a:rPr lang="en-US" sz="2800" dirty="0"/>
              <a:t>Advocate combo of Part A with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AI Knowledge Representation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Linguistics and Philosophy</a:t>
            </a:r>
          </a:p>
          <a:p>
            <a:endParaRPr lang="en-US" dirty="0"/>
          </a:p>
          <a:p>
            <a:r>
              <a:rPr lang="en-US" dirty="0"/>
              <a:t>Pendulum Swung Too Far</a:t>
            </a:r>
          </a:p>
          <a:p>
            <a:pPr lvl="1"/>
            <a:r>
              <a:rPr lang="en-US" dirty="0"/>
              <a:t>There have been many AI Winters</a:t>
            </a:r>
          </a:p>
          <a:p>
            <a:pPr lvl="1"/>
            <a:r>
              <a:rPr lang="en-US" dirty="0"/>
              <a:t>Often, after ``irrational exuberance’’ </a:t>
            </a:r>
          </a:p>
          <a:p>
            <a:pPr lvl="1"/>
            <a:r>
              <a:rPr lang="en-US" dirty="0"/>
              <a:t>(like current excitement with nets)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9C06BED2-1AFA-92F2-A487-22CA2BE8FF6C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199" y="1825625"/>
                <a:ext cx="5622132" cy="435133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We tend to be impressed by people that speak/write well</a:t>
                </a:r>
              </a:p>
              <a:p>
                <a:pPr lvl="1"/>
                <a:r>
                  <a:rPr lang="en-US" sz="2000" dirty="0"/>
                  <a:t>Fluency </a:t>
                </a:r>
                <a:r>
                  <a:rPr lang="en-US" sz="2000" dirty="0">
                    <a:sym typeface="Wingdings" pitchFamily="2" charset="2"/>
                  </a:rPr>
                  <a:t> well-read  success  smart</a:t>
                </a:r>
              </a:p>
              <a:p>
                <a:r>
                  <a:rPr lang="en-US" dirty="0">
                    <a:sym typeface="Wingdings" pitchFamily="2" charset="2"/>
                  </a:rPr>
                  <a:t>Machines are better than people on many tasks (spelling),</a:t>
                </a:r>
              </a:p>
              <a:p>
                <a:pPr lvl="1"/>
                <a:r>
                  <a:rPr lang="en-US" dirty="0">
                    <a:sym typeface="Wingdings" pitchFamily="2" charset="2"/>
                  </a:rPr>
                  <a:t>Now that machines are more fluent than people, </a:t>
                </a:r>
                <a:r>
                  <a:rPr lang="en-US" b="1" i="1" dirty="0">
                    <a:sym typeface="Wingdings" pitchFamily="2" charset="2"/>
                  </a:rPr>
                  <a:t>are they smarter</a:t>
                </a:r>
                <a:r>
                  <a:rPr lang="en-US" dirty="0">
                    <a:sym typeface="Wingdings" pitchFamily="2" charset="2"/>
                  </a:rPr>
                  <a:t>?</a:t>
                </a:r>
              </a:p>
              <a:p>
                <a:r>
                  <a:rPr lang="en-US" dirty="0">
                    <a:sym typeface="Wingdings" pitchFamily="2" charset="2"/>
                  </a:rPr>
                  <a:t>Fear: AI Winter</a:t>
                </a:r>
              </a:p>
              <a:p>
                <a:pPr lvl="1"/>
                <a:r>
                  <a:rPr lang="en-US" dirty="0">
                    <a:sym typeface="Wingdings" pitchFamily="2" charset="2"/>
                  </a:rPr>
                  <a:t>there will be disappointment </a:t>
                </a:r>
              </a:p>
              <a:p>
                <a:pPr lvl="1"/>
                <a:r>
                  <a:rPr lang="en-US" dirty="0">
                    <a:sym typeface="Wingdings" pitchFamily="2" charset="2"/>
                  </a:rPr>
                  <a:t>when public realizes </a:t>
                </a:r>
              </a:p>
              <a:p>
                <a:pPr lvl="2"/>
                <a:r>
                  <a:rPr lang="en-US" b="1" i="1" dirty="0">
                    <a:sym typeface="Wingdings" pitchFamily="2" charset="2"/>
                  </a:rPr>
                  <a:t>fluency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≠</m:t>
                    </m:r>
                  </m:oMath>
                </a14:m>
                <a:r>
                  <a:rPr lang="en-US" b="1" i="1" dirty="0">
                    <a:sym typeface="Wingdings" pitchFamily="2" charset="2"/>
                  </a:rPr>
                  <a:t>intelligence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9C06BED2-1AFA-92F2-A487-22CA2BE8FF6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199" y="1825625"/>
                <a:ext cx="5622132" cy="4351338"/>
              </a:xfrm>
              <a:blipFill>
                <a:blip r:embed="rId2"/>
                <a:stretch>
                  <a:fillRect l="-1802" t="-3198" r="-33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BF46B6-04D2-E369-C83A-425632B1A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20EDFB-BEA0-2C95-2C71-C9334AEB5C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96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85224929-2C02-3590-156A-C00B10EB0B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6269" y="77074"/>
            <a:ext cx="3047167" cy="2232325"/>
          </a:xfrm>
          <a:prstGeom prst="rect">
            <a:avLst/>
          </a:prstGeom>
        </p:spPr>
      </p:pic>
      <p:sp>
        <p:nvSpPr>
          <p:cNvPr id="90" name="Google Shape;90;g124ba7032a9_0_0"/>
          <p:cNvSpPr txBox="1">
            <a:spLocks noGrp="1"/>
          </p:cNvSpPr>
          <p:nvPr>
            <p:ph type="title"/>
          </p:nvPr>
        </p:nvSpPr>
        <p:spPr>
          <a:xfrm>
            <a:off x="433316" y="19767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dirty="0"/>
              <a:t>Large Language Models (LLMs)</a:t>
            </a:r>
            <a:br>
              <a:rPr lang="en-US" dirty="0"/>
            </a:br>
            <a:r>
              <a:rPr lang="en-US" sz="2800" dirty="0"/>
              <a:t>Strengths (</a:t>
            </a:r>
            <a:r>
              <a:rPr lang="en-US" sz="2800" b="1" i="1" u="sng" dirty="0"/>
              <a:t>1950s/1990s</a:t>
            </a:r>
            <a:r>
              <a:rPr lang="en-US" sz="2800" dirty="0"/>
              <a:t>); Weaknesses (</a:t>
            </a:r>
            <a:r>
              <a:rPr lang="en-US" sz="2800" b="1" i="1" u="sng" dirty="0"/>
              <a:t>1970s</a:t>
            </a:r>
            <a:r>
              <a:rPr lang="en-US" sz="2800" dirty="0"/>
              <a:t>)</a:t>
            </a:r>
            <a:endParaRPr dirty="0"/>
          </a:p>
        </p:txBody>
      </p:sp>
      <p:sp>
        <p:nvSpPr>
          <p:cNvPr id="91" name="Google Shape;91;g124ba7032a9_0_0"/>
          <p:cNvSpPr txBox="1">
            <a:spLocks noGrp="1"/>
          </p:cNvSpPr>
          <p:nvPr>
            <p:ph type="body" idx="1"/>
          </p:nvPr>
        </p:nvSpPr>
        <p:spPr>
          <a:xfrm>
            <a:off x="221456" y="1825625"/>
            <a:ext cx="5798344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>
              <a:buSzPct val="64285"/>
            </a:pPr>
            <a:r>
              <a:rPr lang="en-US" dirty="0"/>
              <a:t>Strengths (fluency)</a:t>
            </a:r>
          </a:p>
          <a:p>
            <a:pPr lvl="1">
              <a:buSzPct val="64285"/>
            </a:pPr>
            <a:r>
              <a:rPr lang="en-US" b="1" i="1" u="sng" dirty="0"/>
              <a:t>1950s/1990s</a:t>
            </a:r>
            <a:r>
              <a:rPr lang="en-US" dirty="0"/>
              <a:t>: Empiricism </a:t>
            </a:r>
          </a:p>
          <a:p>
            <a:pPr lvl="2">
              <a:buSzPct val="64285"/>
            </a:pPr>
            <a:r>
              <a:rPr lang="en-US" dirty="0"/>
              <a:t>Shannon, Skinner, Firth, Harris</a:t>
            </a:r>
          </a:p>
          <a:p>
            <a:pPr lvl="2">
              <a:buSzPct val="64285"/>
            </a:pPr>
            <a:r>
              <a:rPr lang="en-US" i="1" dirty="0"/>
              <a:t>You shall know a word by the company it keeps </a:t>
            </a:r>
            <a:r>
              <a:rPr lang="en-US" dirty="0"/>
              <a:t>(Firth, 1957)</a:t>
            </a:r>
            <a:endParaRPr lang="en-US" i="1" dirty="0"/>
          </a:p>
          <a:p>
            <a:pPr lvl="1">
              <a:buSzPct val="64285"/>
            </a:pPr>
            <a:r>
              <a:rPr lang="en-US" dirty="0"/>
              <a:t>Collocations (Easy for Machines)</a:t>
            </a:r>
          </a:p>
          <a:p>
            <a:pPr lvl="2">
              <a:buSzPct val="64285"/>
            </a:pPr>
            <a:r>
              <a:rPr lang="en-US" dirty="0"/>
              <a:t>Distributional Hypothesis (</a:t>
            </a:r>
            <a:r>
              <a:rPr lang="en-US" dirty="0" err="1"/>
              <a:t>Zellig</a:t>
            </a:r>
            <a:r>
              <a:rPr lang="en-US" dirty="0"/>
              <a:t> Harris): </a:t>
            </a:r>
          </a:p>
          <a:p>
            <a:pPr lvl="3">
              <a:buSzPct val="64285"/>
            </a:pPr>
            <a:r>
              <a:rPr lang="en-US" dirty="0"/>
              <a:t>find patterns (more </a:t>
            </a:r>
            <a:r>
              <a:rPr lang="en-US" dirty="0" err="1"/>
              <a:t>freq</a:t>
            </a:r>
            <a:r>
              <a:rPr lang="en-US" dirty="0"/>
              <a:t> than chance)</a:t>
            </a:r>
          </a:p>
          <a:p>
            <a:pPr lvl="3">
              <a:buSzPct val="64285"/>
            </a:pPr>
            <a:r>
              <a:rPr lang="en-US" dirty="0"/>
              <a:t>no meaning (semantics), syntax, truth</a:t>
            </a:r>
          </a:p>
          <a:p>
            <a:pPr lvl="2">
              <a:buSzPct val="64285"/>
            </a:pPr>
            <a:r>
              <a:rPr lang="en-US" dirty="0"/>
              <a:t>PMI, Word2Vec, BERT</a:t>
            </a:r>
          </a:p>
        </p:txBody>
      </p:sp>
      <p:sp>
        <p:nvSpPr>
          <p:cNvPr id="92" name="Google Shape;92;g124ba7032a9_0_0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614988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buSzPts val="1800"/>
              <a:buNone/>
            </a:pPr>
            <a:r>
              <a:rPr lang="en-US" dirty="0"/>
              <a:t>Weaknesses (Hallucinations)</a:t>
            </a:r>
          </a:p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b="1" i="1" u="sng" dirty="0"/>
              <a:t>1970s</a:t>
            </a:r>
            <a:r>
              <a:rPr lang="en-US" dirty="0"/>
              <a:t>: Rationalism </a:t>
            </a:r>
          </a:p>
          <a:p>
            <a:pPr marL="914400" lvl="1" indent="-342900">
              <a:spcBef>
                <a:spcPts val="1000"/>
              </a:spcBef>
              <a:buSzPts val="1800"/>
            </a:pPr>
            <a:r>
              <a:rPr lang="en-US" dirty="0"/>
              <a:t>Chomsky, Minsky</a:t>
            </a:r>
          </a:p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Truth (Hard for Machines)</a:t>
            </a:r>
            <a:endParaRPr dirty="0"/>
          </a:p>
          <a:p>
            <a:pPr marL="9144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logical form</a:t>
            </a:r>
            <a:endParaRPr dirty="0"/>
          </a:p>
          <a:p>
            <a:pPr marL="9144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temporal/spatial logic</a:t>
            </a:r>
            <a:endParaRPr dirty="0"/>
          </a:p>
          <a:p>
            <a:pPr marL="9144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possible worlds</a:t>
            </a:r>
            <a:endParaRPr dirty="0"/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Meaning</a:t>
            </a:r>
            <a:endParaRPr dirty="0"/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Purpose (Planning/Discourse)</a:t>
            </a:r>
            <a:endParaRPr dirty="0"/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Common Sense Knowledge</a:t>
            </a:r>
            <a:endParaRPr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0C0AC6C-68F8-F562-2280-BF6A06DE02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B2D669E-AC42-69F3-A3EA-45DEDA7A9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32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A37D44F-F93A-B57A-52B2-EF1AD86A0759}"/>
              </a:ext>
            </a:extLst>
          </p:cNvPr>
          <p:cNvCxnSpPr>
            <a:cxnSpLocks/>
          </p:cNvCxnSpPr>
          <p:nvPr/>
        </p:nvCxnSpPr>
        <p:spPr>
          <a:xfrm flipH="1">
            <a:off x="10770802" y="301003"/>
            <a:ext cx="441108" cy="1524622"/>
          </a:xfrm>
          <a:prstGeom prst="line">
            <a:avLst/>
          </a:prstGeom>
          <a:ln w="635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1449A02-71AF-8861-C7F5-16AC3D7EB186}"/>
              </a:ext>
            </a:extLst>
          </p:cNvPr>
          <p:cNvCxnSpPr>
            <a:cxnSpLocks/>
          </p:cNvCxnSpPr>
          <p:nvPr/>
        </p:nvCxnSpPr>
        <p:spPr>
          <a:xfrm flipV="1">
            <a:off x="5329491" y="3230159"/>
            <a:ext cx="1785515" cy="95227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24ba7032a9_0_18"/>
          <p:cNvSpPr txBox="1">
            <a:spLocks noGrp="1"/>
          </p:cNvSpPr>
          <p:nvPr>
            <p:ph type="title"/>
          </p:nvPr>
        </p:nvSpPr>
        <p:spPr>
          <a:xfrm>
            <a:off x="349069" y="340683"/>
            <a:ext cx="3630997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dirty="0"/>
              <a:t>Hallucinations</a:t>
            </a:r>
            <a:endParaRPr dirty="0"/>
          </a:p>
        </p:txBody>
      </p:sp>
      <p:sp>
        <p:nvSpPr>
          <p:cNvPr id="145" name="Google Shape;145;g124ba7032a9_0_18"/>
          <p:cNvSpPr txBox="1">
            <a:spLocks noGrp="1"/>
          </p:cNvSpPr>
          <p:nvPr>
            <p:ph idx="1"/>
          </p:nvPr>
        </p:nvSpPr>
        <p:spPr>
          <a:xfrm>
            <a:off x="141447" y="1523783"/>
            <a:ext cx="4216862" cy="2115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2400" dirty="0"/>
              <a:t>Language models</a:t>
            </a:r>
          </a:p>
          <a:p>
            <a:pPr marL="914400" lvl="1" indent="-342900">
              <a:spcBef>
                <a:spcPts val="0"/>
              </a:spcBef>
              <a:buSzPts val="1800"/>
            </a:pPr>
            <a:r>
              <a:rPr lang="en-US" sz="2000" dirty="0"/>
              <a:t>make up ``alternative facts’’ </a:t>
            </a:r>
            <a:endParaRPr sz="2000" dirty="0"/>
          </a:p>
          <a:p>
            <a:pPr marL="9144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2000" dirty="0"/>
              <a:t>faster than fact-checking</a:t>
            </a:r>
          </a:p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sz="2400" dirty="0"/>
              <a:t>Dangerous failure mode</a:t>
            </a:r>
          </a:p>
          <a:p>
            <a:pPr marL="914400" lvl="1" indent="-342900">
              <a:spcBef>
                <a:spcPts val="0"/>
              </a:spcBef>
              <a:buSzPts val="1800"/>
            </a:pPr>
            <a:r>
              <a:rPr lang="en-US" sz="2000" dirty="0"/>
              <a:t>People will believe these ``alternative facts’’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77933FE-9BDD-65D9-7C4E-9CB00BBE2A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https://github.com/kwchurch/ACL2022_deepnets_tutorial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058688B-22DD-7D6E-B824-CF030902F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0FEA250-3342-A646-B643-53E371B4A843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6" name="Title 8">
            <a:extLst>
              <a:ext uri="{FF2B5EF4-FFF2-40B4-BE49-F238E27FC236}">
                <a16:creationId xmlns:a16="http://schemas.microsoft.com/office/drawing/2014/main" id="{38520250-6AEE-D522-14A1-6E890DED75CC}"/>
              </a:ext>
            </a:extLst>
          </p:cNvPr>
          <p:cNvSpPr txBox="1">
            <a:spLocks/>
          </p:cNvSpPr>
          <p:nvPr/>
        </p:nvSpPr>
        <p:spPr>
          <a:xfrm>
            <a:off x="4358309" y="4551705"/>
            <a:ext cx="7635245" cy="89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300" dirty="0" err="1"/>
              <a:t>ChatGPT</a:t>
            </a:r>
            <a:r>
              <a:rPr lang="en-US" sz="3300" dirty="0"/>
              <a:t> Hallucinates on CBS ``60 Minutes’’</a:t>
            </a:r>
            <a:br>
              <a:rPr lang="en-US" sz="2400" dirty="0"/>
            </a:br>
            <a:r>
              <a:rPr lang="en-US" sz="2400" dirty="0">
                <a:hlinkClick r:id="rId3"/>
              </a:rPr>
              <a:t>https://www.youtube.com/watch?v=1wzPr4cUoMQ&amp;t=463s</a:t>
            </a:r>
            <a:r>
              <a:rPr lang="en-US" sz="2400" dirty="0"/>
              <a:t> </a:t>
            </a:r>
          </a:p>
        </p:txBody>
      </p:sp>
      <p:pic>
        <p:nvPicPr>
          <p:cNvPr id="7" name="Content Placeholder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6EB73FF-0871-6F7B-EF3C-64557420DC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3245" y="365125"/>
            <a:ext cx="7680309" cy="4059371"/>
          </a:xfrm>
          <a:prstGeom prst="rect">
            <a:avLst/>
          </a:prstGeom>
        </p:spPr>
      </p:pic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7F410C93-B51D-A051-429F-71B38A670AD9}"/>
              </a:ext>
            </a:extLst>
          </p:cNvPr>
          <p:cNvSpPr txBox="1">
            <a:spLocks/>
          </p:cNvSpPr>
          <p:nvPr/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https://github.com/kwchurch/ACL2022_deepnets_tutorial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7F2F533-00C2-E03A-F5B4-A822C73481AA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0FEA250-3342-A646-B643-53E371B4A843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82943329-8DD7-9163-31CE-146D13942F58}"/>
              </a:ext>
            </a:extLst>
          </p:cNvPr>
          <p:cNvSpPr/>
          <p:nvPr/>
        </p:nvSpPr>
        <p:spPr>
          <a:xfrm>
            <a:off x="8449653" y="2685877"/>
            <a:ext cx="1472883" cy="415094"/>
          </a:xfrm>
          <a:prstGeom prst="wedgeRoundRectCallout">
            <a:avLst>
              <a:gd name="adj1" fmla="val -24641"/>
              <a:gd name="adj2" fmla="val -20311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Hallucination</a:t>
            </a:r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15E61DDD-2BD2-489A-7EB3-B3C8C60C77F6}"/>
              </a:ext>
            </a:extLst>
          </p:cNvPr>
          <p:cNvSpPr/>
          <p:nvPr/>
        </p:nvSpPr>
        <p:spPr>
          <a:xfrm>
            <a:off x="8610600" y="612812"/>
            <a:ext cx="959361" cy="415094"/>
          </a:xfrm>
          <a:prstGeom prst="wedgeRoundRectCallout">
            <a:avLst>
              <a:gd name="adj1" fmla="val -79002"/>
              <a:gd name="adj2" fmla="val -2951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Prompt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904691-3957-C2BA-11E9-C1E2A2AFD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Hypo: Contribution = Primary + Secondary Literature</a:t>
            </a:r>
            <a:endParaRPr lang="en-US" sz="4000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EF04CBC-F816-5826-E5B1-A6D130F41E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3992"/>
            <a:ext cx="10515600" cy="2455196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Contribution</a:t>
            </a:r>
          </a:p>
          <a:p>
            <a:pPr lvl="1"/>
            <a:r>
              <a:rPr lang="en-US" dirty="0"/>
              <a:t>Author Contributions: Primary Literature</a:t>
            </a:r>
          </a:p>
          <a:p>
            <a:pPr lvl="1"/>
            <a:r>
              <a:rPr lang="en-US" dirty="0"/>
              <a:t>Audience Appreciation: Secondary Sources (Surveys, Textbooks, Social Media, etc.)</a:t>
            </a:r>
          </a:p>
          <a:p>
            <a:r>
              <a:rPr lang="en-US" dirty="0"/>
              <a:t>Examples:</a:t>
            </a:r>
          </a:p>
          <a:p>
            <a:pPr lvl="1"/>
            <a:r>
              <a:rPr lang="en-US" dirty="0"/>
              <a:t>Cold War Opinion Piece:  World Events </a:t>
            </a:r>
            <a:r>
              <a:rPr lang="en-US" dirty="0">
                <a:sym typeface="Wingdings" pitchFamily="2" charset="2"/>
              </a:rPr>
              <a:t> More Views</a:t>
            </a:r>
            <a:endParaRPr lang="en-US" dirty="0"/>
          </a:p>
          <a:p>
            <a:pPr lvl="1"/>
            <a:r>
              <a:rPr lang="en-US" dirty="0"/>
              <a:t>PMI: Subsequent work (Word2Vec/BERT) </a:t>
            </a:r>
            <a:r>
              <a:rPr lang="en-US" dirty="0">
                <a:sym typeface="Wingdings" pitchFamily="2" charset="2"/>
              </a:rPr>
              <a:t> More Citations</a:t>
            </a:r>
          </a:p>
          <a:p>
            <a:pPr lvl="1"/>
            <a:r>
              <a:rPr lang="en-US" dirty="0">
                <a:sym typeface="Wingdings" pitchFamily="2" charset="2"/>
              </a:rPr>
              <a:t>Rising tide lifts all boats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8A65E1-B5C1-A13B-CAC0-98BA764EE9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AEE226-9032-3C4B-4365-E9B896A40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34</a:t>
            </a:fld>
            <a:endParaRPr lang="en-US"/>
          </a:p>
        </p:txBody>
      </p:sp>
      <p:pic>
        <p:nvPicPr>
          <p:cNvPr id="8" name="Content Placeholder 10">
            <a:extLst>
              <a:ext uri="{FF2B5EF4-FFF2-40B4-BE49-F238E27FC236}">
                <a16:creationId xmlns:a16="http://schemas.microsoft.com/office/drawing/2014/main" id="{F96874D9-2ACF-A642-D791-9F764D654F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1453" y="2945967"/>
            <a:ext cx="3748542" cy="3748542"/>
          </a:xfrm>
          <a:prstGeom prst="rect">
            <a:avLst/>
          </a:prstGeom>
        </p:spPr>
      </p:pic>
      <p:pic>
        <p:nvPicPr>
          <p:cNvPr id="9" name="Content Placeholder 13" descr="A picture containing line, plot, slope, screenshot&#10;&#10;Description automatically generated">
            <a:extLst>
              <a:ext uri="{FF2B5EF4-FFF2-40B4-BE49-F238E27FC236}">
                <a16:creationId xmlns:a16="http://schemas.microsoft.com/office/drawing/2014/main" id="{B162461F-8000-3D97-2A48-A232A09923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643" y="3657601"/>
            <a:ext cx="6625447" cy="2703328"/>
          </a:xfrm>
          <a:prstGeom prst="rect">
            <a:avLst/>
          </a:prstGeom>
        </p:spPr>
      </p:pic>
      <p:sp>
        <p:nvSpPr>
          <p:cNvPr id="10" name="Down Arrow 9">
            <a:extLst>
              <a:ext uri="{FF2B5EF4-FFF2-40B4-BE49-F238E27FC236}">
                <a16:creationId xmlns:a16="http://schemas.microsoft.com/office/drawing/2014/main" id="{6A84B058-49E9-47A7-421F-D4821F3BC1E2}"/>
              </a:ext>
            </a:extLst>
          </p:cNvPr>
          <p:cNvSpPr/>
          <p:nvPr/>
        </p:nvSpPr>
        <p:spPr>
          <a:xfrm rot="10800000">
            <a:off x="3386434" y="4588718"/>
            <a:ext cx="484632" cy="9784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08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06370-1EE8-8CFD-2B64-E9CD8FCA3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Realities: Missing Values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833ED5-92B8-C58E-F7A3-1AE4A7906E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20A1D3-7F02-5CA4-60B2-EDFE8C385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35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273082DD-D5DC-2D1A-9336-E26E0D2948F1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 lnSpcReduction="10000"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: papers with abstracts,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/>
                  <a:t>: papers with links</a:t>
                </a:r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: model (e.g., BERT)</a:t>
                </a:r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/>
                  <a:t>: vector</a:t>
                </a:r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 =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r>
                  <a:rPr lang="en-US" dirty="0"/>
                  <a:t>(``BERT inverse’’)</a:t>
                </a:r>
              </a:p>
              <a:p>
                <a:endParaRPr lang="en-US" dirty="0"/>
              </a:p>
              <a:p>
                <a:r>
                  <a:rPr lang="en-US" dirty="0"/>
                  <a:t>Challenge: missing abstracts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𝑁𝐴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=?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273082DD-D5DC-2D1A-9336-E26E0D2948F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200" t="-3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Content Placeholder 7" descr="A picture containing text, font, screenshot, circle&#10;&#10;Description automatically generated">
            <a:extLst>
              <a:ext uri="{FF2B5EF4-FFF2-40B4-BE49-F238E27FC236}">
                <a16:creationId xmlns:a16="http://schemas.microsoft.com/office/drawing/2014/main" id="{FA1D8CE2-A34C-3CE3-D37F-837F31E6762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1917865"/>
            <a:ext cx="5582210" cy="3887845"/>
          </a:xfrm>
        </p:spPr>
      </p:pic>
    </p:spTree>
    <p:extLst>
      <p:ext uri="{BB962C8B-B14F-4D97-AF65-F5344CB8AC3E}">
        <p14:creationId xmlns:p14="http://schemas.microsoft.com/office/powerpoint/2010/main" val="4081985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3A9B19-50EA-514C-53CF-72B184FA6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Suggestion for Missing Values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0DE94E17-6AE4-0C9E-8FCF-DDF33CD34F7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 be a document with properties</a:t>
                </a:r>
              </a:p>
              <a:p>
                <a:pPr lvl="1"/>
                <a:r>
                  <a:rPr lang="en-US" dirty="0"/>
                  <a:t>text: titles, abstracts, </a:t>
                </a:r>
                <a:r>
                  <a:rPr lang="en-US" dirty="0" err="1"/>
                  <a:t>tl;dr</a:t>
                </a:r>
                <a:r>
                  <a:rPr lang="en-US" dirty="0"/>
                  <a:t> (too long; didn’t read) summaries, full text</a:t>
                </a:r>
              </a:p>
              <a:p>
                <a:pPr lvl="1"/>
                <a:r>
                  <a:rPr lang="en-US" dirty="0"/>
                  <a:t>context (links): citations, citing sentences</a:t>
                </a:r>
              </a:p>
              <a:p>
                <a:pPr lvl="1"/>
                <a:r>
                  <a:rPr lang="en-US" dirty="0"/>
                  <a:t>more: authors, venues, fields of study</a:t>
                </a:r>
              </a:p>
              <a:p>
                <a:r>
                  <a:rPr lang="en-US" dirty="0"/>
                  <a:t>Desiderata: Robustness</a:t>
                </a:r>
              </a:p>
              <a:p>
                <a:pPr lvl="1"/>
                <a:r>
                  <a:rPr lang="en-US" dirty="0"/>
                  <a:t>Some values will be missing (and/or wrong)</a:t>
                </a:r>
              </a:p>
              <a:p>
                <a:r>
                  <a:rPr lang="en-US" dirty="0"/>
                  <a:t>Define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to cover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Expand coverage into green region</a:t>
                </a:r>
              </a:p>
              <a:p>
                <a:r>
                  <a:rPr lang="en-US" dirty="0"/>
                  <a:t>Note: GNNs use graph for fine-tuning</a:t>
                </a:r>
              </a:p>
              <a:p>
                <a:pPr lvl="1"/>
                <a:r>
                  <a:rPr lang="en-US" dirty="0"/>
                  <a:t>But not for inference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0DE94E17-6AE4-0C9E-8FCF-DDF33CD34F7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59B314-D389-6CFA-7437-C7DB4E4937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6E3860-300F-4136-E5E5-5F9A545CAF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36</a:t>
            </a:fld>
            <a:endParaRPr lang="en-US"/>
          </a:p>
        </p:txBody>
      </p:sp>
      <p:pic>
        <p:nvPicPr>
          <p:cNvPr id="8" name="Content Placeholder 7" descr="A picture containing text, font, screenshot, circle&#10;&#10;Description automatically generated">
            <a:extLst>
              <a:ext uri="{FF2B5EF4-FFF2-40B4-BE49-F238E27FC236}">
                <a16:creationId xmlns:a16="http://schemas.microsoft.com/office/drawing/2014/main" id="{6B680BEC-2379-A8F9-11E2-3DEBFE890B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1694" y="3087584"/>
            <a:ext cx="3902715" cy="2718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61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B649A30-4DA7-7A04-0D7F-0A551E9245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Centroid Assumption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DC61D691-C698-BD8B-5171-70AA04D606DC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en-US" dirty="0"/>
                  <a:t>Suppose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 is a submission to a conference.  What is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?</a:t>
                </a:r>
              </a:p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be the ``true’’ vector</a:t>
                </a:r>
              </a:p>
              <a:p>
                <a:pPr lvl="1"/>
                <a:r>
                  <a:rPr lang="en-US" dirty="0"/>
                  <a:t>and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</m:oMath>
                </a14:m>
                <a:r>
                  <a:rPr lang="en-US" dirty="0"/>
                  <a:t> be an estimate </a:t>
                </a:r>
              </a:p>
              <a:p>
                <a:r>
                  <a:rPr lang="en-US" dirty="0"/>
                  <a:t>Standard approximation</a:t>
                </a:r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dirty="0"/>
                  <a:t> for abstract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endParaRPr lang="en-US" dirty="0"/>
              </a:p>
              <a:p>
                <a:r>
                  <a:rPr lang="en-US" dirty="0"/>
                  <a:t>Centroid approximation</a:t>
                </a:r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</m:oMath>
                </a14:m>
                <a:r>
                  <a:rPr lang="en-US" b="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,∙)</m:t>
                        </m:r>
                      </m:sub>
                      <m:sup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dirty="0"/>
                  <a:t> for refs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DC61D691-C698-BD8B-5171-70AA04D606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200" t="-2326" b="-40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467CB9A1-E455-E3C6-2830-D710756DF4C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397326" y="664121"/>
            <a:ext cx="5529758" cy="5529758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4371C0-6D5F-27D9-878E-4243C05D29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EE7E2C-A8EA-E4DE-0F9D-C1F303513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37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77639A-9794-8CD1-00CE-51FD12F2D864}"/>
              </a:ext>
            </a:extLst>
          </p:cNvPr>
          <p:cNvSpPr txBox="1"/>
          <p:nvPr/>
        </p:nvSpPr>
        <p:spPr>
          <a:xfrm>
            <a:off x="6501741" y="664121"/>
            <a:ext cx="55568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Evidence for Centroid Approximation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F910B3D-96BA-CB54-1CAF-C95EC5A3DFA5}"/>
                  </a:ext>
                </a:extLst>
              </p:cNvPr>
              <p:cNvSpPr txBox="1"/>
              <p:nvPr/>
            </p:nvSpPr>
            <p:spPr>
              <a:xfrm>
                <a:off x="8104909" y="5727657"/>
                <a:ext cx="2652521" cy="5474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cos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, </m:t>
                      </m:r>
                      <m:acc>
                        <m:accPr>
                          <m:chr m:val="̂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  <m:r>
                        <a:rPr lang="en-US" sz="280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F910B3D-96BA-CB54-1CAF-C95EC5A3DF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4909" y="5727657"/>
                <a:ext cx="2652521" cy="547458"/>
              </a:xfrm>
              <a:prstGeom prst="rect">
                <a:avLst/>
              </a:prstGeom>
              <a:blipFill>
                <a:blip r:embed="rId4"/>
                <a:stretch>
                  <a:fillRect t="-11628" r="-476" b="-232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85160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211E6-3806-03A0-599D-885A285057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Bad/Misleading Values:</a:t>
            </a:r>
            <a:br>
              <a:rPr lang="en-US" dirty="0"/>
            </a:br>
            <a:r>
              <a:rPr lang="en-US" dirty="0"/>
              <a:t>Redundancy </a:t>
            </a:r>
            <a:r>
              <a:rPr lang="en-US" dirty="0">
                <a:sym typeface="Wingdings" pitchFamily="2" charset="2"/>
              </a:rPr>
              <a:t> Robustness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041EBC4-8923-4B53-76B4-B74F99B042E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Hard to parse documents</a:t>
                </a:r>
              </a:p>
              <a:p>
                <a:r>
                  <a:rPr lang="en-US" dirty="0"/>
                  <a:t>Abstracts can be wrong </a:t>
                </a:r>
              </a:p>
              <a:p>
                <a:endParaRPr lang="en-US" dirty="0"/>
              </a:p>
              <a:p>
                <a:r>
                  <a:rPr lang="en-US" dirty="0"/>
                  <a:t>Multiple Representations </a:t>
                </a:r>
                <a:r>
                  <a:rPr lang="en-US" dirty="0">
                    <a:sym typeface="Wingdings" pitchFamily="2" charset="2"/>
                  </a:rPr>
                  <a:t> </a:t>
                </a:r>
                <a:r>
                  <a:rPr lang="en-US" dirty="0"/>
                  <a:t>Error detection</a:t>
                </a:r>
              </a:p>
              <a:p>
                <a:pPr lvl="1"/>
                <a:r>
                  <a:rPr lang="en-US" dirty="0"/>
                  <a:t>Specter: depends on abstracts</a:t>
                </a:r>
              </a:p>
              <a:p>
                <a:pPr lvl="1"/>
                <a:r>
                  <a:rPr lang="en-US" dirty="0"/>
                  <a:t>Proposed: depends on links</a:t>
                </a:r>
              </a:p>
              <a:p>
                <a:r>
                  <a:rPr lang="en-US" dirty="0"/>
                  <a:t>When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𝑐𝑜𝑠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𝑐𝑜𝑠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large,</a:t>
                </a:r>
              </a:p>
              <a:p>
                <a:pPr lvl="1"/>
                <a:r>
                  <a:rPr lang="en-US" dirty="0"/>
                  <a:t>one of them is probably wrong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041EBC4-8923-4B53-76B4-B74F99B042E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0BE2E5-1506-E9BD-5847-92E47783C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3BC8A5-D986-BFB3-09C7-EC25F0350C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38</a:t>
            </a:fld>
            <a:endParaRPr lang="en-US"/>
          </a:p>
        </p:txBody>
      </p:sp>
      <p:pic>
        <p:nvPicPr>
          <p:cNvPr id="8" name="Picture 7" descr="A picture containing text, font, screenshot, white&#10;&#10;Description automatically generated">
            <a:extLst>
              <a:ext uri="{FF2B5EF4-FFF2-40B4-BE49-F238E27FC236}">
                <a16:creationId xmlns:a16="http://schemas.microsoft.com/office/drawing/2014/main" id="{6217511D-8872-3DA6-7667-A3651CA0A2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9423" y="5498811"/>
            <a:ext cx="7772400" cy="1356304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441C407F-C0D4-65A4-379A-89DBC6531CFF}"/>
              </a:ext>
            </a:extLst>
          </p:cNvPr>
          <p:cNvSpPr/>
          <p:nvPr/>
        </p:nvSpPr>
        <p:spPr>
          <a:xfrm>
            <a:off x="2998519" y="5611092"/>
            <a:ext cx="1419101" cy="111038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492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Content Placeholder 14">
            <a:extLst>
              <a:ext uri="{FF2B5EF4-FFF2-40B4-BE49-F238E27FC236}">
                <a16:creationId xmlns:a16="http://schemas.microsoft.com/office/drawing/2014/main" id="{4CC05D70-843E-B2DA-8334-9C0C464D3E6F}"/>
              </a:ext>
            </a:extLst>
          </p:cNvPr>
          <p:cNvGraphicFramePr>
            <a:graphicFrameLocks noGrp="1"/>
          </p:cNvGraphicFramePr>
          <p:nvPr>
            <p:ph idx="4294967295"/>
          </p:nvPr>
        </p:nvGraphicFramePr>
        <p:xfrm>
          <a:off x="41393" y="58503"/>
          <a:ext cx="12109213" cy="659817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75170">
                  <a:extLst>
                    <a:ext uri="{9D8B030D-6E8A-4147-A177-3AD203B41FA5}">
                      <a16:colId xmlns:a16="http://schemas.microsoft.com/office/drawing/2014/main" val="2315892687"/>
                    </a:ext>
                  </a:extLst>
                </a:gridCol>
                <a:gridCol w="790222">
                  <a:extLst>
                    <a:ext uri="{9D8B030D-6E8A-4147-A177-3AD203B41FA5}">
                      <a16:colId xmlns:a16="http://schemas.microsoft.com/office/drawing/2014/main" val="2005890574"/>
                    </a:ext>
                  </a:extLst>
                </a:gridCol>
                <a:gridCol w="1091259">
                  <a:extLst>
                    <a:ext uri="{9D8B030D-6E8A-4147-A177-3AD203B41FA5}">
                      <a16:colId xmlns:a16="http://schemas.microsoft.com/office/drawing/2014/main" val="4003630917"/>
                    </a:ext>
                  </a:extLst>
                </a:gridCol>
                <a:gridCol w="9452562">
                  <a:extLst>
                    <a:ext uri="{9D8B030D-6E8A-4147-A177-3AD203B41FA5}">
                      <a16:colId xmlns:a16="http://schemas.microsoft.com/office/drawing/2014/main" val="85394569"/>
                    </a:ext>
                  </a:extLst>
                </a:gridCol>
              </a:tblGrid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sng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Rank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sng" strike="noStrike" dirty="0">
                          <a:effectLst/>
                        </a:rPr>
                        <a:t>Specter</a:t>
                      </a:r>
                      <a:endParaRPr lang="en-US" sz="1800" b="1" i="0" u="sng" strike="noStrike" dirty="0">
                        <a:solidFill>
                          <a:srgbClr val="000000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sng" strike="noStrike" dirty="0">
                          <a:effectLst/>
                        </a:rPr>
                        <a:t>Proposed</a:t>
                      </a:r>
                      <a:endParaRPr lang="en-US" sz="1800" b="1" i="0" u="sng" strike="noStrike" dirty="0">
                        <a:solidFill>
                          <a:srgbClr val="000000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u="sng" strike="noStrike" dirty="0">
                          <a:effectLst/>
                        </a:rPr>
                        <a:t>Paper</a:t>
                      </a:r>
                      <a:endParaRPr lang="en-US" sz="1800" b="1" i="0" u="sng" strike="noStrike" dirty="0">
                        <a:solidFill>
                          <a:srgbClr val="000000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tint val="20000"/>
                        <a:alpha val="10085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7598359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query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1.000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1.000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 dirty="0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2"/>
                        </a:rPr>
                        <a:t>1097: On stress and linguistic rhythm</a:t>
                      </a:r>
                      <a:endParaRPr lang="en-US" sz="1400" b="0" i="0" u="sng" strike="noStrike" dirty="0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37143103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sng" strike="noStrike" dirty="0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6429950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0.908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0.926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3"/>
                        </a:rPr>
                        <a:t>0: Linguistic Society of America Structure and Intonation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10630649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0.895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0.977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4"/>
                        </a:rPr>
                        <a:t>475: Preliminaries to linguistic phonetics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26633684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0.885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0.921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5"/>
                        </a:rPr>
                        <a:t>25: Linguistic Society of America On the Definition of Word by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32145647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0.881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0.763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6"/>
                        </a:rPr>
                        <a:t>37: On some defferences between Chinese and Japanese '-Wh'-elements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538041354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0.880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0.946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7"/>
                        </a:rPr>
                        <a:t>2: Some accentuation properties in Japanese and lexical phonology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81558195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0.865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0.824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8"/>
                        </a:rPr>
                        <a:t>6: Two Types of Zi-Verbs in Japanese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80310421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0.777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0.097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9"/>
                        </a:rPr>
                        <a:t>15: The Value of Natural Sounds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90803297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0.766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0.089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10"/>
                        </a:rPr>
                        <a:t>16: Re-Examining the Foundations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71557429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0.757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0.106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 dirty="0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11"/>
                        </a:rPr>
                        <a:t>8: Facts and Faith in Biblical History</a:t>
                      </a:r>
                      <a:endParaRPr lang="en-US" sz="1400" b="0" i="0" u="sng" strike="noStrike" dirty="0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4678688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sng" strike="noStrike" dirty="0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5656884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0.578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0.998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12"/>
                        </a:rPr>
                        <a:t>226: The phonology of rhythm in English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54390931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0.530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0.997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13"/>
                        </a:rPr>
                        <a:t>74: A grid-based theory of English meter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17357031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-1.000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0.996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14"/>
                        </a:rPr>
                        <a:t>5: "What does Phonology tell us about Stress and Rhythm? Some Reflections on the Phonology of Stress"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27903043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0.460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0.994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15"/>
                        </a:rPr>
                        <a:t>1: Syllable structure and stress in Bahdinani Kurdish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82743388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0.442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0.994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16"/>
                        </a:rPr>
                        <a:t>35: Schwa in phonological theory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79670972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-1.000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0.994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17"/>
                        </a:rPr>
                        <a:t>163: The Sound Pattern of Russian: A Linguistic and Acoustical Investigation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0794549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0.542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0.993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18"/>
                        </a:rPr>
                        <a:t>27: Empirical evidence for a deletion formulation of the rhythm rule in English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02820780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0.552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0.993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19"/>
                        </a:rPr>
                        <a:t>95: Prosodic Structure Above the Word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93783501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0.334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0.993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 dirty="0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20"/>
                        </a:rPr>
                        <a:t>0: Syllable Contraction in Cantonese A-not-A Constructions: An Optimality Account</a:t>
                      </a:r>
                      <a:endParaRPr lang="en-US" sz="1400" b="0" i="0" u="sng" strike="noStrike" dirty="0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9785718"/>
                  </a:ext>
                </a:extLst>
              </a:tr>
            </a:tbl>
          </a:graphicData>
        </a:graphic>
      </p:graphicFrame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23277A07-B260-A9E7-4E4A-D97DE96D15B9}"/>
              </a:ext>
            </a:extLst>
          </p:cNvPr>
          <p:cNvSpPr/>
          <p:nvPr/>
        </p:nvSpPr>
        <p:spPr>
          <a:xfrm>
            <a:off x="2573867" y="3375378"/>
            <a:ext cx="2893718" cy="41768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5362A260-0304-C91E-8081-0F6351A04EEC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714697" y="3988677"/>
            <a:ext cx="9412507" cy="277178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B4791721-FBD2-8F87-C979-04416C94D09B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691296" y="701835"/>
            <a:ext cx="9459310" cy="264351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99B4BA3-B2EB-1DC6-A2AB-99071CC81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EFD06-F981-B043-B150-D23324EBE6FE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959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4"/>
          <p:cNvSpPr txBox="1">
            <a:spLocks noGrp="1"/>
          </p:cNvSpPr>
          <p:nvPr>
            <p:ph type="title"/>
          </p:nvPr>
        </p:nvSpPr>
        <p:spPr>
          <a:xfrm>
            <a:off x="0" y="0"/>
            <a:ext cx="12192000" cy="642800"/>
          </a:xfrm>
          <a:prstGeom prst="rect">
            <a:avLst/>
          </a:prstGeom>
          <a:solidFill>
            <a:srgbClr val="053E7E"/>
          </a:solidFill>
          <a:ln>
            <a:noFill/>
          </a:ln>
        </p:spPr>
        <p:txBody>
          <a:bodyPr spcFirstLastPara="1" vert="horz" wrap="square" lIns="121900" tIns="60933" rIns="121900" bIns="60933" rtlCol="0" anchor="ctr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 dirty="0">
                <a:solidFill>
                  <a:schemeClr val="lt1"/>
                </a:solidFill>
              </a:rPr>
              <a:t>Semantic Scholar: Significant Effort        </a:t>
            </a:r>
            <a:r>
              <a:rPr lang="en" sz="2800" dirty="0">
                <a:solidFill>
                  <a:schemeClr val="lt1"/>
                </a:solidFill>
              </a:rPr>
              <a:t>(slide from Dan Weld)</a:t>
            </a:r>
            <a:endParaRPr dirty="0">
              <a:solidFill>
                <a:schemeClr val="lt1"/>
              </a:solidFill>
            </a:endParaRPr>
          </a:p>
        </p:txBody>
      </p:sp>
      <p:pic>
        <p:nvPicPr>
          <p:cNvPr id="129" name="Google Shape;129;p24" descr="A collage of people&#10;&#10;Description automatically generated with medium confidence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284867" y="685300"/>
            <a:ext cx="11176000" cy="507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4"/>
          <p:cNvSpPr txBox="1">
            <a:spLocks noGrp="1"/>
          </p:cNvSpPr>
          <p:nvPr>
            <p:ph type="sldNum" idx="12"/>
          </p:nvPr>
        </p:nvSpPr>
        <p:spPr>
          <a:xfrm>
            <a:off x="11191632" y="4786313"/>
            <a:ext cx="1000369" cy="35718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60933" rIns="121900" bIns="60933" rtlCol="0" anchor="t" anchorCtr="0">
            <a:noAutofit/>
          </a:bodyPr>
          <a:lstStyle/>
          <a:p>
            <a:pPr algn="l">
              <a:buClr>
                <a:srgbClr val="000000"/>
              </a:buClr>
            </a:pPr>
            <a:fld id="{00000000-1234-1234-1234-123412341234}" type="slidenum">
              <a:rPr lang="en"/>
              <a:pPr algn="l">
                <a:buClr>
                  <a:srgbClr val="000000"/>
                </a:buClr>
              </a:pPr>
              <a:t>4</a:t>
            </a:fld>
            <a:endParaRPr/>
          </a:p>
        </p:txBody>
      </p:sp>
      <p:sp>
        <p:nvSpPr>
          <p:cNvPr id="131" name="Google Shape;131;p24"/>
          <p:cNvSpPr txBox="1"/>
          <p:nvPr/>
        </p:nvSpPr>
        <p:spPr>
          <a:xfrm>
            <a:off x="210018" y="5713950"/>
            <a:ext cx="4267200" cy="1271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algn="ctr"/>
            <a:r>
              <a:rPr lang="en" sz="3733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50 person team	</a:t>
            </a:r>
            <a:endParaRPr sz="2400" dirty="0"/>
          </a:p>
          <a:p>
            <a:pPr algn="ctr"/>
            <a:r>
              <a:rPr lang="en" sz="3733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7 year project</a:t>
            </a:r>
            <a:endParaRPr sz="2400" dirty="0"/>
          </a:p>
        </p:txBody>
      </p:sp>
      <p:sp>
        <p:nvSpPr>
          <p:cNvPr id="132" name="Google Shape;132;p24"/>
          <p:cNvSpPr txBox="1"/>
          <p:nvPr/>
        </p:nvSpPr>
        <p:spPr>
          <a:xfrm>
            <a:off x="5269816" y="5713950"/>
            <a:ext cx="6339600" cy="1271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algn="ctr"/>
            <a:r>
              <a:rPr lang="en" sz="3733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207M+ scientific paper index</a:t>
            </a:r>
            <a:endParaRPr sz="2400" dirty="0"/>
          </a:p>
          <a:p>
            <a:pPr algn="ctr"/>
            <a:r>
              <a:rPr lang="en" sz="3733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8M+ monthly active users</a:t>
            </a:r>
            <a:endParaRPr sz="2400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BB4FAD-FDC7-1B26-2128-5055620786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AE60D0A-9E8F-89CA-B0AA-3C12C01DE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Cos-</a:t>
            </a:r>
            <a:r>
              <a:rPr lang="en-US" dirty="0" err="1"/>
              <a:t>Dist</a:t>
            </a:r>
            <a:r>
              <a:rPr lang="en-US" dirty="0"/>
              <a:t>: Multiple Views of Similarity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A47B504-1A03-2FD6-1C63-C3F9DFCB60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BF4F08-C3B6-45ED-E99D-126D9DC041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40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5AC796AE-57AE-9267-6D3D-4FBC12D1D7CE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 lnSpcReduction="10000"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𝑐𝑜𝑠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𝑑𝑖𝑠𝑡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</m:oMath>
                </a14:m>
                <a:endParaRPr lang="en-US" b="0" dirty="0"/>
              </a:p>
              <a:p>
                <a:r>
                  <a:rPr lang="en-US" dirty="0"/>
                  <a:t>In speech,</a:t>
                </a:r>
              </a:p>
              <a:p>
                <a:pPr lvl="1"/>
                <a:r>
                  <a:rPr lang="en-US" dirty="0"/>
                  <a:t>time domain</a:t>
                </a:r>
              </a:p>
              <a:p>
                <a:pPr lvl="1"/>
                <a:r>
                  <a:rPr lang="en-US" dirty="0"/>
                  <a:t>frequency domain</a:t>
                </a:r>
              </a:p>
              <a:p>
                <a:r>
                  <a:rPr lang="en-US" dirty="0"/>
                  <a:t>Multiple representations</a:t>
                </a:r>
              </a:p>
              <a:p>
                <a:pPr lvl="1"/>
                <a:r>
                  <a:rPr lang="en-US" dirty="0"/>
                  <a:t>Computational Convenience</a:t>
                </a:r>
              </a:p>
              <a:p>
                <a:pPr lvl="1"/>
                <a:r>
                  <a:rPr lang="en-US" dirty="0"/>
                  <a:t>Filtering: convolution or </a:t>
                </a:r>
                <a:r>
                  <a:rPr lang="en-US" dirty="0" err="1"/>
                  <a:t>mult</a:t>
                </a:r>
                <a:endParaRPr lang="en-US" dirty="0"/>
              </a:p>
              <a:p>
                <a:r>
                  <a:rPr lang="en-US" dirty="0"/>
                  <a:t>So too, graphs &amp; embeddings</a:t>
                </a:r>
              </a:p>
              <a:p>
                <a:pPr lvl="1"/>
                <a:r>
                  <a:rPr lang="en-US" dirty="0"/>
                  <a:t>Computational Convenience</a:t>
                </a:r>
              </a:p>
              <a:p>
                <a:pPr lvl="1"/>
                <a:r>
                  <a:rPr lang="en-US" dirty="0"/>
                  <a:t>Similarity: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 dirty="0" smtClean="0">
                        <a:latin typeface="Cambria Math" panose="02040503050406030204" pitchFamily="18" charset="0"/>
                      </a:rPr>
                      <m:t>cos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⁡</m:t>
                    </m:r>
                  </m:oMath>
                </a14:m>
                <a:r>
                  <a:rPr lang="en-US" dirty="0"/>
                  <a:t> or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𝑑𝑖𝑠𝑡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5AC796AE-57AE-9267-6D3D-4FBC12D1D7C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200" t="-8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Content Placeholder 7">
            <a:extLst>
              <a:ext uri="{FF2B5EF4-FFF2-40B4-BE49-F238E27FC236}">
                <a16:creationId xmlns:a16="http://schemas.microsoft.com/office/drawing/2014/main" id="{751150DE-46B4-BD4F-7202-101E44CAB1A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438890" y="1317738"/>
            <a:ext cx="5038612" cy="5038612"/>
          </a:xfrm>
        </p:spPr>
      </p:pic>
    </p:spTree>
    <p:extLst>
      <p:ext uri="{BB962C8B-B14F-4D97-AF65-F5344CB8AC3E}">
        <p14:creationId xmlns:p14="http://schemas.microsoft.com/office/powerpoint/2010/main" val="2083054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AE60D0A-9E8F-89CA-B0AA-3C12C01DE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Walks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A47B504-1A03-2FD6-1C63-C3F9DFCB60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BF4F08-C3B6-45ED-E99D-126D9DC041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41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5AC796AE-57AE-9267-6D3D-4FBC12D1D7CE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𝑐𝑜𝑠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𝑑𝑖𝑠𝑡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</m:oMath>
                </a14:m>
                <a:endParaRPr lang="en-US" b="0" dirty="0"/>
              </a:p>
              <a:p>
                <a:r>
                  <a:rPr lang="en-US" dirty="0"/>
                  <a:t>Pick a document randomly,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b="0" dirty="0"/>
                  <a:t>Pick 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𝑟𝑒𝑓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0" dirty="0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b="0" dirty="0"/>
                  <a:t> randomly</a:t>
                </a:r>
              </a:p>
              <a:p>
                <a:r>
                  <a:rPr lang="en-US" b="0" dirty="0"/>
                  <a:t>Pick 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𝑟𝑒𝑓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0" dirty="0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b="0" dirty="0"/>
                  <a:t> randomly</a:t>
                </a:r>
              </a:p>
              <a:p>
                <a:r>
                  <a:rPr lang="en-US" b="0" dirty="0"/>
                  <a:t>Pick 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𝑟𝑒𝑓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0" dirty="0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b="0" dirty="0"/>
                  <a:t> randomly</a:t>
                </a:r>
              </a:p>
              <a:p>
                <a:r>
                  <a:rPr lang="en-US" dirty="0"/>
                  <a:t>…</a:t>
                </a:r>
              </a:p>
              <a:p>
                <a:r>
                  <a:rPr lang="en-US" b="0" dirty="0"/>
                  <a:t>Output pairs: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b="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0" dirty="0"/>
              </a:p>
              <a:p>
                <a:pPr lvl="1"/>
                <a:r>
                  <a:rPr lang="en-US" b="0" dirty="0"/>
                  <a:t>For each pair, compute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1" dirty="0" smtClean="0">
                        <a:latin typeface="Cambria Math" panose="02040503050406030204" pitchFamily="18" charset="0"/>
                      </a:rPr>
                      <m:t>cos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⁡</m:t>
                    </m:r>
                  </m:oMath>
                </a14:m>
                <a:r>
                  <a:rPr lang="en-US" b="0" dirty="0"/>
                  <a:t> &amp;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𝑑𝑖𝑠𝑡</m:t>
                    </m:r>
                  </m:oMath>
                </a14:m>
                <a:endParaRPr lang="en-US" b="0" dirty="0"/>
              </a:p>
              <a:p>
                <a:endParaRPr lang="en-US" b="0" dirty="0"/>
              </a:p>
              <a:p>
                <a:endParaRPr lang="en-US" b="0" dirty="0"/>
              </a:p>
              <a:p>
                <a:endParaRPr lang="en-US" b="0" dirty="0"/>
              </a:p>
            </p:txBody>
          </p:sp>
        </mc:Choice>
        <mc:Fallback xmlns="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5AC796AE-57AE-9267-6D3D-4FBC12D1D7C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200" t="-8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Content Placeholder 7">
            <a:extLst>
              <a:ext uri="{FF2B5EF4-FFF2-40B4-BE49-F238E27FC236}">
                <a16:creationId xmlns:a16="http://schemas.microsoft.com/office/drawing/2014/main" id="{751150DE-46B4-BD4F-7202-101E44CAB1A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438890" y="1317738"/>
            <a:ext cx="5038612" cy="5038612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6F280B1-936A-A5D1-0E3D-AA10E570ECBB}"/>
              </a:ext>
            </a:extLst>
          </p:cNvPr>
          <p:cNvSpPr txBox="1"/>
          <p:nvPr/>
        </p:nvSpPr>
        <p:spPr>
          <a:xfrm>
            <a:off x="5637810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0585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239DD9-0FC3-BF4F-0BB7-3496460E5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515" y="2544247"/>
            <a:ext cx="2884714" cy="1325563"/>
          </a:xfrm>
        </p:spPr>
        <p:txBody>
          <a:bodyPr/>
          <a:lstStyle/>
          <a:p>
            <a:r>
              <a:rPr lang="en-US" dirty="0"/>
              <a:t>Summaries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56F633-146D-F9F1-B8BE-4718465C3F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4439" y="3986934"/>
            <a:ext cx="4386451" cy="2295113"/>
          </a:xfrm>
        </p:spPr>
        <p:txBody>
          <a:bodyPr/>
          <a:lstStyle/>
          <a:p>
            <a:r>
              <a:rPr lang="en-US" dirty="0"/>
              <a:t>Snippets</a:t>
            </a:r>
          </a:p>
          <a:p>
            <a:r>
              <a:rPr lang="en-US" dirty="0"/>
              <a:t>titles, authors, abstracts</a:t>
            </a:r>
          </a:p>
          <a:p>
            <a:r>
              <a:rPr lang="en-US" dirty="0" err="1"/>
              <a:t>tl;dr</a:t>
            </a:r>
            <a:r>
              <a:rPr lang="en-US" dirty="0"/>
              <a:t> (too long; didn’t read)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5672A1-34D3-59AE-BD7C-A54E3ACB6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1D335-BBB3-4F2F-F3E8-C6D748BF8D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42</a:t>
            </a:fld>
            <a:endParaRPr lang="en-US"/>
          </a:p>
        </p:txBody>
      </p:sp>
      <p:pic>
        <p:nvPicPr>
          <p:cNvPr id="12" name="Content Placeholder 11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CA442328-9027-5664-4D66-1DB430205BA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206338" y="61547"/>
            <a:ext cx="8800605" cy="3983831"/>
          </a:xfr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9667C35E-5B2C-CB61-5147-11D50C95F7B8}"/>
              </a:ext>
            </a:extLst>
          </p:cNvPr>
          <p:cNvSpPr txBox="1">
            <a:spLocks/>
          </p:cNvSpPr>
          <p:nvPr/>
        </p:nvSpPr>
        <p:spPr>
          <a:xfrm>
            <a:off x="5061447" y="4061237"/>
            <a:ext cx="6739183" cy="229511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Author Perspective:</a:t>
            </a:r>
          </a:p>
          <a:p>
            <a:pPr lvl="1"/>
            <a:r>
              <a:rPr lang="en-US" dirty="0"/>
              <a:t>These snippets</a:t>
            </a:r>
          </a:p>
          <a:p>
            <a:r>
              <a:rPr lang="en-US" dirty="0"/>
              <a:t>Audience Perspective:</a:t>
            </a:r>
          </a:p>
          <a:p>
            <a:pPr lvl="1"/>
            <a:r>
              <a:rPr lang="en-US" dirty="0"/>
              <a:t>Do these snippets capture 7k citations?</a:t>
            </a:r>
          </a:p>
          <a:p>
            <a:pPr lvl="1"/>
            <a:r>
              <a:rPr lang="en-US" dirty="0"/>
              <a:t>Why is this paper important</a:t>
            </a:r>
          </a:p>
          <a:p>
            <a:pPr lvl="2"/>
            <a:r>
              <a:rPr lang="en-US" dirty="0"/>
              <a:t>to contemporary readers?</a:t>
            </a:r>
          </a:p>
        </p:txBody>
      </p:sp>
      <p:sp>
        <p:nvSpPr>
          <p:cNvPr id="14" name="Google Shape;192;p14">
            <a:extLst>
              <a:ext uri="{FF2B5EF4-FFF2-40B4-BE49-F238E27FC236}">
                <a16:creationId xmlns:a16="http://schemas.microsoft.com/office/drawing/2014/main" id="{B3DEF1B2-4402-9831-21EA-B394663C6E4F}"/>
              </a:ext>
            </a:extLst>
          </p:cNvPr>
          <p:cNvSpPr/>
          <p:nvPr/>
        </p:nvSpPr>
        <p:spPr>
          <a:xfrm>
            <a:off x="9850090" y="5845670"/>
            <a:ext cx="1658295" cy="872754"/>
          </a:xfrm>
          <a:prstGeom prst="wedgeRoundRectCallout">
            <a:avLst>
              <a:gd name="adj1" fmla="val -96732"/>
              <a:gd name="adj2" fmla="val -16375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Spectral Clustering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905672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0BB485B-B149-C171-1089-91E24DAFC89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3600" dirty="0"/>
                  <a:t>Why is paper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3600" dirty="0"/>
                  <a:t> important to contemporary readers?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0BB485B-B149-C171-1089-91E24DAFC8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8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9AB5AD8-ED04-C2D0-FF66-09933DB146E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Authors’ Perspective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 </m:t>
                    </m:r>
                  </m:oMath>
                </a14:m>
                <a:r>
                  <a:rPr lang="en-US" dirty="0"/>
                  <a:t>Contemporary Audience</a:t>
                </a:r>
              </a:p>
              <a:p>
                <a:pPr lvl="1"/>
                <a:r>
                  <a:rPr lang="en-US" dirty="0"/>
                  <a:t>Readers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dirty="0"/>
                  <a:t> Writers</a:t>
                </a:r>
              </a:p>
              <a:p>
                <a:pPr lvl="1"/>
                <a:r>
                  <a:rPr lang="en-US" dirty="0"/>
                  <a:t>Then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dirty="0"/>
                  <a:t> Now</a:t>
                </a:r>
              </a:p>
              <a:p>
                <a:pPr lvl="1"/>
                <a:r>
                  <a:rPr lang="en-US" dirty="0"/>
                  <a:t>Abstracts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dirty="0"/>
                  <a:t> Citing Sentences</a:t>
                </a:r>
              </a:p>
              <a:p>
                <a:r>
                  <a:rPr lang="en-US" dirty="0"/>
                  <a:t>Suggestion</a:t>
                </a:r>
              </a:p>
              <a:p>
                <a:pPr lvl="1"/>
                <a:r>
                  <a:rPr lang="en-US" dirty="0"/>
                  <a:t>Citing sentences: better for capturing audience’s perspective</a:t>
                </a:r>
              </a:p>
              <a:p>
                <a:pPr lvl="1"/>
                <a:r>
                  <a:rPr lang="en-US" dirty="0"/>
                  <a:t>Abstracts: better for capturing authors’ perspective</a:t>
                </a:r>
              </a:p>
              <a:p>
                <a:r>
                  <a:rPr lang="en-US" dirty="0"/>
                  <a:t>Standard summaries:</a:t>
                </a:r>
              </a:p>
              <a:p>
                <a:pPr lvl="1"/>
                <a:r>
                  <a:rPr lang="en-US" dirty="0"/>
                  <a:t>BERT encoding of abstracts</a:t>
                </a:r>
              </a:p>
              <a:p>
                <a:r>
                  <a:rPr lang="en-US" dirty="0"/>
                  <a:t>Alternative proposal:</a:t>
                </a:r>
              </a:p>
              <a:p>
                <a:pPr lvl="1"/>
                <a:r>
                  <a:rPr lang="en-US" dirty="0"/>
                  <a:t>BERT encoding of citing sentences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9AB5AD8-ED04-C2D0-FF66-09933DB146E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86" t="-3198" b="-29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6E7D41-0ABF-219E-8DDD-44E0A90346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7CB4EF-0125-06B6-6515-65B152CC72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24561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1D3F098-093B-834E-D92D-F91D8DEB5C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Summarization Baselines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B760B8C-88B3-CD37-D832-0EF13F68836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/>
              <a:t>tl;dr</a:t>
            </a:r>
            <a:endParaRPr lang="en-US" dirty="0"/>
          </a:p>
          <a:p>
            <a:r>
              <a:rPr lang="en-US" dirty="0" err="1"/>
              <a:t>ChatGPT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42C640F-FF34-13C0-D372-C45D4D87E2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7065FC3-65AA-10E4-4CB3-6AB9A1044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44</a:t>
            </a:fld>
            <a:endParaRPr lang="en-US"/>
          </a:p>
        </p:txBody>
      </p:sp>
      <p:pic>
        <p:nvPicPr>
          <p:cNvPr id="8" name="Content Placeholder 11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ED52D9ED-3134-59C6-9714-785512A88AC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344692" y="1812252"/>
            <a:ext cx="7696200" cy="3483892"/>
          </a:xfrm>
          <a:prstGeom prst="rect">
            <a:avLst/>
          </a:prstGeom>
        </p:spPr>
      </p:pic>
      <p:sp>
        <p:nvSpPr>
          <p:cNvPr id="9" name="Google Shape;192;p14">
            <a:extLst>
              <a:ext uri="{FF2B5EF4-FFF2-40B4-BE49-F238E27FC236}">
                <a16:creationId xmlns:a16="http://schemas.microsoft.com/office/drawing/2014/main" id="{4A74F3E7-696E-664D-7C41-5F725076FA95}"/>
              </a:ext>
            </a:extLst>
          </p:cNvPr>
          <p:cNvSpPr/>
          <p:nvPr/>
        </p:nvSpPr>
        <p:spPr>
          <a:xfrm>
            <a:off x="151108" y="3260190"/>
            <a:ext cx="3802582" cy="1111497"/>
          </a:xfrm>
          <a:prstGeom prst="wedgeRoundRectCallout">
            <a:avLst>
              <a:gd name="adj1" fmla="val -17091"/>
              <a:gd name="adj2" fmla="val -94528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en-US" sz="2000" dirty="0"/>
              <a:t>⚠️ ⚠️ ⚠️ </a:t>
            </a:r>
            <a:r>
              <a:rPr lang="en-US" sz="2400" b="1" i="1" u="sng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Warning</a:t>
            </a:r>
            <a:r>
              <a:rPr lang="en-US" sz="20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dirty="0"/>
              <a:t>⚠️ ⚠️ ⚠️</a:t>
            </a:r>
            <a:r>
              <a:rPr lang="en-US" sz="2000" b="0" i="0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chemeClr val="lt1"/>
                </a:solidFill>
                <a:latin typeface="Arial"/>
                <a:cs typeface="Arial"/>
                <a:sym typeface="Wingdings" pitchFamily="2" charset="2"/>
              </a:rPr>
              <a:t>Hallucinations</a:t>
            </a:r>
            <a:endParaRPr sz="4000" dirty="0"/>
          </a:p>
        </p:txBody>
      </p:sp>
    </p:spTree>
    <p:extLst>
      <p:ext uri="{BB962C8B-B14F-4D97-AF65-F5344CB8AC3E}">
        <p14:creationId xmlns:p14="http://schemas.microsoft.com/office/powerpoint/2010/main" val="2497355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2154B9-2777-3616-0EEB-F5CDFC9838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9E623A-A668-BAC7-1CE1-9F700AEF51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45</a:t>
            </a:fld>
            <a:endParaRPr lang="en-US"/>
          </a:p>
        </p:txBody>
      </p:sp>
      <p:pic>
        <p:nvPicPr>
          <p:cNvPr id="10" name="Content Placeholder 9" descr="A picture containing text, font, screenshot, number&#10;&#10;Description automatically generated">
            <a:extLst>
              <a:ext uri="{FF2B5EF4-FFF2-40B4-BE49-F238E27FC236}">
                <a16:creationId xmlns:a16="http://schemas.microsoft.com/office/drawing/2014/main" id="{33585A87-3B05-2E38-E9C3-E5091F32D5EF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1187532" y="136525"/>
            <a:ext cx="8888681" cy="6199460"/>
          </a:xfrm>
        </p:spPr>
      </p:pic>
    </p:spTree>
    <p:extLst>
      <p:ext uri="{BB962C8B-B14F-4D97-AF65-F5344CB8AC3E}">
        <p14:creationId xmlns:p14="http://schemas.microsoft.com/office/powerpoint/2010/main" val="171538973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4948BA5-3BF2-7FC8-8FBA-CB911D37C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522" y="365125"/>
            <a:ext cx="10515600" cy="1325563"/>
          </a:xfrm>
        </p:spPr>
        <p:txBody>
          <a:bodyPr/>
          <a:lstStyle/>
          <a:p>
            <a:r>
              <a:rPr lang="en-US" dirty="0" err="1"/>
              <a:t>tl;dr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 err="1">
                <a:sym typeface="Wingdings" pitchFamily="2" charset="2"/>
              </a:rPr>
              <a:t>ChatGPT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E18046-7145-BA7B-BA27-CB2B91C15F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41E6F21-D3A3-5CC0-4D36-EE055BE20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46</a:t>
            </a:fld>
            <a:endParaRPr lang="en-US"/>
          </a:p>
        </p:txBody>
      </p:sp>
      <p:pic>
        <p:nvPicPr>
          <p:cNvPr id="5" name="Picture 4" descr="A close-up of a text&#10;&#10;Description automatically generated with low confidence">
            <a:extLst>
              <a:ext uri="{FF2B5EF4-FFF2-40B4-BE49-F238E27FC236}">
                <a16:creationId xmlns:a16="http://schemas.microsoft.com/office/drawing/2014/main" id="{C6537D65-6653-CD41-08AB-C8C242CB1E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569" y="1454686"/>
            <a:ext cx="11829838" cy="3610140"/>
          </a:xfrm>
          <a:prstGeom prst="rect">
            <a:avLst/>
          </a:prstGeom>
        </p:spPr>
      </p:pic>
      <p:sp>
        <p:nvSpPr>
          <p:cNvPr id="7" name="Title 5">
            <a:extLst>
              <a:ext uri="{FF2B5EF4-FFF2-40B4-BE49-F238E27FC236}">
                <a16:creationId xmlns:a16="http://schemas.microsoft.com/office/drawing/2014/main" id="{C1873449-358B-38A0-BF56-141B02447D26}"/>
              </a:ext>
            </a:extLst>
          </p:cNvPr>
          <p:cNvSpPr txBox="1">
            <a:spLocks/>
          </p:cNvSpPr>
          <p:nvPr/>
        </p:nvSpPr>
        <p:spPr>
          <a:xfrm>
            <a:off x="426522" y="510733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Desiderata: </a:t>
            </a:r>
          </a:p>
          <a:p>
            <a:r>
              <a:rPr lang="en-US" dirty="0"/>
              <a:t>One-at-a-time </a:t>
            </a:r>
            <a:r>
              <a:rPr lang="en-US" dirty="0">
                <a:sym typeface="Wingdings" pitchFamily="2" charset="2"/>
              </a:rPr>
              <a:t> Pairwise Sim</a:t>
            </a:r>
            <a:r>
              <a:rPr lang="en-US" dirty="0"/>
              <a:t>/diff  </a:t>
            </a:r>
          </a:p>
        </p:txBody>
      </p:sp>
    </p:spTree>
    <p:extLst>
      <p:ext uri="{BB962C8B-B14F-4D97-AF65-F5344CB8AC3E}">
        <p14:creationId xmlns:p14="http://schemas.microsoft.com/office/powerpoint/2010/main" val="24758510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56ECF-E45C-6B06-E772-B3F7CB98D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Summarization: Compare &amp; Contrast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FC297F0-528E-A806-C9C4-9655E17E77A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are vectors</a:t>
                </a:r>
              </a:p>
              <a:p>
                <a:pPr lvl="1"/>
                <a:r>
                  <a:rPr lang="en-US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dirty="0"/>
                  <a:t>,</a:t>
                </a:r>
                <a:r>
                  <a:rPr lang="en-US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are document ids</a:t>
                </a:r>
              </a:p>
              <a:p>
                <a:r>
                  <a:rPr lang="en-US" dirty="0"/>
                  <a:t>We can express </a:t>
                </a:r>
                <a:r>
                  <a:rPr lang="en-US" i="1" dirty="0"/>
                  <a:t>compare</a:t>
                </a:r>
                <a:r>
                  <a:rPr lang="en-US" dirty="0"/>
                  <a:t> and </a:t>
                </a:r>
                <a:r>
                  <a:rPr lang="en-US" i="1" dirty="0"/>
                  <a:t>contrast</a:t>
                </a:r>
                <a:r>
                  <a:rPr lang="en-US" dirty="0"/>
                  <a:t> in vector space</a:t>
                </a:r>
              </a:p>
              <a:p>
                <a:pPr lvl="1"/>
                <a:r>
                  <a:rPr lang="en-US" dirty="0"/>
                  <a:t>and then map results into text/doc space with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find vectors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dirty="0"/>
                  <a:t> that capture similarities (and differences) between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</m:oMath>
                </a14:m>
                <a:r>
                  <a:rPr lang="en-US" dirty="0"/>
                  <a:t> uses ANN (</a:t>
                </a:r>
                <a:r>
                  <a:rPr lang="en-US" dirty="0" err="1"/>
                  <a:t>approx</a:t>
                </a:r>
                <a:r>
                  <a:rPr lang="en-US" dirty="0"/>
                  <a:t> nearest neighbors) to find text/doc near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FC297F0-528E-A806-C9C4-9655E17E77A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D1ADC48A-8C7B-FBDB-E194-1AB18D9D4D25}"/>
              </a:ext>
            </a:extLst>
          </p:cNvPr>
          <p:cNvSpPr txBox="1"/>
          <p:nvPr/>
        </p:nvSpPr>
        <p:spPr>
          <a:xfrm>
            <a:off x="5639637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 descr="A picture containing text, font, white, typography&#10;&#10;Description automatically generated">
            <a:extLst>
              <a:ext uri="{FF2B5EF4-FFF2-40B4-BE49-F238E27FC236}">
                <a16:creationId xmlns:a16="http://schemas.microsoft.com/office/drawing/2014/main" id="{352CD6EA-AA2F-158F-6F15-9878A10049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0828" y="4446894"/>
            <a:ext cx="7479527" cy="1030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52809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A3A5C-634A-268D-92EC-FE96BC6FF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hlinkClick r:id="rId2"/>
              </a:rPr>
              <a:t>https://github.com/kwchurch/JSALT_Better_Together</a:t>
            </a:r>
            <a:r>
              <a:rPr lang="en-US" sz="3600" dirty="0"/>
              <a:t>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5174CE3-DDA0-1126-7855-C0172C028E8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pPr algn="l">
              <a:buFont typeface="+mj-lt"/>
              <a:buAutoNum type="arabicPeriod"/>
            </a:pPr>
            <a:r>
              <a:rPr lang="en-US" b="0" i="0" u="none" strike="noStrike" dirty="0">
                <a:solidFill>
                  <a:srgbClr val="1F2328"/>
                </a:solidFill>
                <a:effectLst/>
                <a:latin typeface="-apple-system"/>
                <a:hlinkClick r:id="rId3"/>
              </a:rPr>
              <a:t>Team Page</a:t>
            </a:r>
            <a:endParaRPr lang="en-US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algn="l">
              <a:buFont typeface="+mj-lt"/>
              <a:buAutoNum type="arabicPeriod"/>
            </a:pPr>
            <a:r>
              <a:rPr lang="en-US" b="0" i="0" u="none" strike="noStrike" dirty="0">
                <a:solidFill>
                  <a:srgbClr val="1F2328"/>
                </a:solidFill>
                <a:effectLst/>
                <a:latin typeface="-apple-system"/>
                <a:hlinkClick r:id="rId4"/>
              </a:rPr>
              <a:t>Zoom Link</a:t>
            </a:r>
            <a:endParaRPr lang="en-US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algn="l">
              <a:buFont typeface="+mj-lt"/>
              <a:buAutoNum type="arabicPeriod"/>
            </a:pPr>
            <a:r>
              <a:rPr lang="en-US" b="0" i="0" u="none" strike="noStrike" dirty="0">
                <a:solidFill>
                  <a:srgbClr val="1F2328"/>
                </a:solidFill>
                <a:effectLst/>
                <a:latin typeface="-apple-system"/>
                <a:hlinkClick r:id="rId2"/>
              </a:rPr>
              <a:t>Github with source code</a:t>
            </a:r>
            <a:endParaRPr lang="en-US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algn="l">
              <a:buFont typeface="+mj-lt"/>
              <a:buAutoNum type="arabicPeriod"/>
            </a:pPr>
            <a:r>
              <a:rPr lang="en-US" b="0" i="0" u="none" strike="noStrike" dirty="0">
                <a:solidFill>
                  <a:srgbClr val="1F2328"/>
                </a:solidFill>
                <a:effectLst/>
                <a:latin typeface="-apple-system"/>
                <a:hlinkClick r:id="rId5"/>
              </a:rPr>
              <a:t>large datasets from Globus</a:t>
            </a:r>
            <a:endParaRPr lang="en-US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algn="l">
              <a:buFont typeface="+mj-lt"/>
              <a:buAutoNum type="arabicPeriod"/>
            </a:pPr>
            <a:r>
              <a:rPr lang="en-US" b="0" i="0" u="none" strike="noStrike" dirty="0">
                <a:solidFill>
                  <a:srgbClr val="1F2328"/>
                </a:solidFill>
                <a:effectLst/>
                <a:latin typeface="-apple-system"/>
                <a:hlinkClick r:id="rId6"/>
              </a:rPr>
              <a:t>Slides</a:t>
            </a:r>
            <a:endParaRPr lang="en-US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algn="l">
              <a:buFont typeface="+mj-lt"/>
              <a:buAutoNum type="arabicPeriod"/>
            </a:pPr>
            <a:r>
              <a:rPr lang="en-US" b="0" i="0" u="none" strike="noStrike" dirty="0">
                <a:solidFill>
                  <a:srgbClr val="1F2328"/>
                </a:solidFill>
                <a:effectLst/>
                <a:latin typeface="-apple-system"/>
                <a:hlinkClick r:id="rId7"/>
              </a:rPr>
              <a:t>Meeting Notes</a:t>
            </a:r>
            <a:endParaRPr lang="en-US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algn="l">
              <a:buFont typeface="+mj-lt"/>
              <a:buAutoNum type="arabicPeriod"/>
            </a:pPr>
            <a:r>
              <a:rPr lang="en-US" b="0" i="0" u="none" strike="noStrike" dirty="0">
                <a:solidFill>
                  <a:srgbClr val="1F2328"/>
                </a:solidFill>
                <a:effectLst/>
                <a:latin typeface="-apple-system"/>
                <a:hlinkClick r:id="rId8"/>
              </a:rPr>
              <a:t>Notation</a:t>
            </a:r>
            <a:endParaRPr lang="en-US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algn="l">
              <a:buFont typeface="+mj-lt"/>
              <a:buAutoNum type="arabicPeriod"/>
            </a:pPr>
            <a:r>
              <a:rPr lang="en-US" b="0" i="0" u="none" strike="noStrike" dirty="0">
                <a:solidFill>
                  <a:srgbClr val="1F2328"/>
                </a:solidFill>
                <a:effectLst/>
                <a:latin typeface="-apple-system"/>
                <a:hlinkClick r:id="rId9"/>
              </a:rPr>
              <a:t>Deliverables</a:t>
            </a:r>
            <a:endParaRPr lang="en-US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algn="l">
              <a:buFont typeface="+mj-lt"/>
              <a:buAutoNum type="arabicPeriod"/>
            </a:pPr>
            <a:r>
              <a:rPr lang="en-US" b="0" i="0" u="none" strike="noStrike" dirty="0">
                <a:solidFill>
                  <a:srgbClr val="1F2328"/>
                </a:solidFill>
                <a:effectLst/>
                <a:latin typeface="-apple-system"/>
                <a:hlinkClick r:id="rId10"/>
              </a:rPr>
              <a:t>Reading List</a:t>
            </a:r>
            <a:endParaRPr lang="en-US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algn="l">
              <a:buFont typeface="+mj-lt"/>
              <a:buAutoNum type="arabicPeriod"/>
            </a:pPr>
            <a:r>
              <a:rPr lang="en-US" b="0" i="0" u="none" strike="noStrike" dirty="0">
                <a:solidFill>
                  <a:srgbClr val="1F2328"/>
                </a:solidFill>
                <a:effectLst/>
                <a:latin typeface="-apple-system"/>
                <a:hlinkClick r:id="rId11"/>
              </a:rPr>
              <a:t>SciRepEval Baselines</a:t>
            </a:r>
            <a:endParaRPr lang="en-US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algn="l">
              <a:buFont typeface="+mj-lt"/>
              <a:buAutoNum type="arabicPeriod"/>
            </a:pPr>
            <a:r>
              <a:rPr lang="en-US" b="0" i="0" u="none" strike="noStrike" dirty="0">
                <a:solidFill>
                  <a:srgbClr val="1F2328"/>
                </a:solidFill>
                <a:effectLst/>
                <a:latin typeface="-apple-system"/>
                <a:hlinkClick r:id="rId12"/>
              </a:rPr>
              <a:t>Similar Venues</a:t>
            </a:r>
            <a:endParaRPr lang="en-US" b="0" i="0" dirty="0">
              <a:solidFill>
                <a:srgbClr val="1F2328"/>
              </a:solidFill>
              <a:effectLst/>
              <a:latin typeface="-apple-system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D359430-BB24-A9B6-8235-6386C1C1043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Code</a:t>
            </a:r>
          </a:p>
          <a:p>
            <a:r>
              <a:rPr lang="en-US" dirty="0"/>
              <a:t>Embeddings</a:t>
            </a:r>
          </a:p>
          <a:p>
            <a:r>
              <a:rPr lang="en-US" dirty="0"/>
              <a:t>Examples</a:t>
            </a:r>
          </a:p>
          <a:p>
            <a:r>
              <a:rPr lang="en-US" dirty="0"/>
              <a:t>Exercises (Lab for for this afternoon)</a:t>
            </a:r>
          </a:p>
          <a:p>
            <a:pPr lvl="1"/>
            <a:r>
              <a:rPr lang="en-US" dirty="0">
                <a:hlinkClick r:id="rId13"/>
              </a:rPr>
              <a:t>https://github.com/kwchurch/JSALT_Better_Together/tree/main/doc/exercises</a:t>
            </a:r>
            <a:r>
              <a:rPr lang="en-US" dirty="0"/>
              <a:t> 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A7DC8E-E584-54A6-3BC1-C53510A0F4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E26F2C-D54C-2A4B-B20F-63F0EE663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24888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71F5F2-46CB-F9D5-0A9C-5CA6CAE5D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Tutorial Material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B84992-0799-288F-883E-BEB940F99F1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Deep Nets</a:t>
            </a:r>
          </a:p>
          <a:p>
            <a:pPr lvl="1"/>
            <a:r>
              <a:rPr lang="en-US" dirty="0"/>
              <a:t>Pretraining</a:t>
            </a:r>
          </a:p>
          <a:p>
            <a:pPr lvl="1"/>
            <a:r>
              <a:rPr lang="en-US" dirty="0"/>
              <a:t>Fine-Tuning</a:t>
            </a:r>
          </a:p>
          <a:p>
            <a:pPr lvl="1"/>
            <a:r>
              <a:rPr lang="en-US" dirty="0"/>
              <a:t>Inference</a:t>
            </a:r>
          </a:p>
          <a:p>
            <a:r>
              <a:rPr lang="en-US" dirty="0"/>
              <a:t>GNNs (Graphical Neural Nets)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EDD298-183A-257B-40D3-44E11D51E45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Linear Algebra</a:t>
            </a:r>
          </a:p>
          <a:p>
            <a:pPr lvl="1"/>
            <a:r>
              <a:rPr lang="en-US" dirty="0"/>
              <a:t>SVD (Singular Value Decomp)</a:t>
            </a:r>
          </a:p>
          <a:p>
            <a:pPr lvl="1"/>
            <a:r>
              <a:rPr lang="en-US" dirty="0"/>
              <a:t>Latent Semantic Indexing</a:t>
            </a:r>
          </a:p>
          <a:p>
            <a:pPr lvl="1"/>
            <a:r>
              <a:rPr lang="en-US" dirty="0"/>
              <a:t>Spectral Clustering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8365A6-3358-B864-9A8E-E28CFC48E7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28CD33-D083-F6A7-69A2-B1F923739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85440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D717942-4743-16DF-EC98-71B56769A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Semantic Scholar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4255573-DEA6-5B24-B490-2ADB420AE2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Seven Sources</a:t>
            </a:r>
          </a:p>
        </p:txBody>
      </p:sp>
      <p:pic>
        <p:nvPicPr>
          <p:cNvPr id="12" name="Content Placeholder 11" descr="A picture containing text, font, screenshot, graphics&#10;&#10;Description automatically generated">
            <a:extLst>
              <a:ext uri="{FF2B5EF4-FFF2-40B4-BE49-F238E27FC236}">
                <a16:creationId xmlns:a16="http://schemas.microsoft.com/office/drawing/2014/main" id="{47AE0C78-512C-E398-7BEF-4512F393277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65163" y="2505075"/>
            <a:ext cx="2791144" cy="3684588"/>
          </a:xfr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D64AF72-D398-0255-4531-89FA9F8AF1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80959" y="1733550"/>
            <a:ext cx="2254736" cy="823912"/>
          </a:xfrm>
        </p:spPr>
        <p:txBody>
          <a:bodyPr/>
          <a:lstStyle/>
          <a:p>
            <a:r>
              <a:rPr lang="en-US" dirty="0"/>
              <a:t>Fields of Study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9A9234-6DCA-C3BB-10CF-C7AA8655C7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F4FC3D-054D-881A-D5D1-3DB46D2D0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5</a:t>
            </a:fld>
            <a:endParaRPr lang="en-US"/>
          </a:p>
        </p:txBody>
      </p:sp>
      <p:graphicFrame>
        <p:nvGraphicFramePr>
          <p:cNvPr id="16" name="Content Placeholder 15">
            <a:extLst>
              <a:ext uri="{FF2B5EF4-FFF2-40B4-BE49-F238E27FC236}">
                <a16:creationId xmlns:a16="http://schemas.microsoft.com/office/drawing/2014/main" id="{B58C7AE2-39B5-5457-46C5-AD8866127FF6}"/>
              </a:ext>
            </a:extLst>
          </p:cNvPr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217856966"/>
              </p:ext>
            </p:extLst>
          </p:nvPr>
        </p:nvGraphicFramePr>
        <p:xfrm>
          <a:off x="3794166" y="2600324"/>
          <a:ext cx="8288980" cy="38387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072245">
                  <a:extLst>
                    <a:ext uri="{9D8B030D-6E8A-4147-A177-3AD203B41FA5}">
                      <a16:colId xmlns:a16="http://schemas.microsoft.com/office/drawing/2014/main" val="2698831509"/>
                    </a:ext>
                  </a:extLst>
                </a:gridCol>
                <a:gridCol w="2072245">
                  <a:extLst>
                    <a:ext uri="{9D8B030D-6E8A-4147-A177-3AD203B41FA5}">
                      <a16:colId xmlns:a16="http://schemas.microsoft.com/office/drawing/2014/main" val="4135946230"/>
                    </a:ext>
                  </a:extLst>
                </a:gridCol>
                <a:gridCol w="2072245">
                  <a:extLst>
                    <a:ext uri="{9D8B030D-6E8A-4147-A177-3AD203B41FA5}">
                      <a16:colId xmlns:a16="http://schemas.microsoft.com/office/drawing/2014/main" val="2756537138"/>
                    </a:ext>
                  </a:extLst>
                </a:gridCol>
                <a:gridCol w="2072245">
                  <a:extLst>
                    <a:ext uri="{9D8B030D-6E8A-4147-A177-3AD203B41FA5}">
                      <a16:colId xmlns:a16="http://schemas.microsoft.com/office/drawing/2014/main" val="1676388358"/>
                    </a:ext>
                  </a:extLst>
                </a:gridCol>
              </a:tblGrid>
              <a:tr h="767748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 dirty="0">
                          <a:effectLst/>
                        </a:rPr>
                        <a:t>Medicine (45M)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</a:rPr>
                        <a:t>Engineering (8M)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</a:rPr>
                        <a:t>Business (4M)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</a:rPr>
                        <a:t>Geology (3M)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97219451"/>
                  </a:ext>
                </a:extLst>
              </a:tr>
              <a:tr h="767748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</a:rPr>
                        <a:t>Chemistry (13M)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</a:rPr>
                        <a:t>Physics (7M)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</a:rPr>
                        <a:t>Sociology (3M)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</a:rPr>
                        <a:t>History (2M)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82587854"/>
                  </a:ext>
                </a:extLst>
              </a:tr>
              <a:tr h="767748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</a:rPr>
                        <a:t>Computer Science (13M)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</a:rPr>
                        <a:t>Psychology (7M)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</a:rPr>
                        <a:t>Geography (3M)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</a:rPr>
                        <a:t>Art (2M)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04943330"/>
                  </a:ext>
                </a:extLst>
              </a:tr>
              <a:tr h="767748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</a:rPr>
                        <a:t>Biology (13M)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</a:rPr>
                        <a:t>Mathematics (5M)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 dirty="0">
                          <a:effectLst/>
                        </a:rPr>
                        <a:t>Economics (3M)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</a:rPr>
                        <a:t>Philosophy (1M)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89980273"/>
                  </a:ext>
                </a:extLst>
              </a:tr>
              <a:tr h="767748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</a:rPr>
                        <a:t>Materials Science (10M)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</a:rPr>
                        <a:t>Political Science (4M)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gridSpan="2"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 dirty="0">
                          <a:effectLst/>
                        </a:rPr>
                        <a:t>Environmental Science (3M)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69886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151588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20E977-B61B-5F81-D8D2-A2CECCBF26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Standard 3-step recipe</a:t>
            </a:r>
            <a:br>
              <a:rPr lang="en-US" dirty="0"/>
            </a:br>
            <a:r>
              <a:rPr lang="en-US" dirty="0">
                <a:hlinkClick r:id="rId2"/>
              </a:rPr>
              <a:t>ACL-2022 Tutorial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68D3DB-3062-7CAB-1FFA-63EF72E074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Pre-training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Fine-tuning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Inference</a:t>
            </a:r>
          </a:p>
        </p:txBody>
      </p:sp>
    </p:spTree>
    <p:extLst>
      <p:ext uri="{BB962C8B-B14F-4D97-AF65-F5344CB8AC3E}">
        <p14:creationId xmlns:p14="http://schemas.microsoft.com/office/powerpoint/2010/main" val="318839824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0" name="Google Shape;180;g22d4c7e2f7f_8_17"/>
          <p:cNvGraphicFramePr/>
          <p:nvPr/>
        </p:nvGraphicFramePr>
        <p:xfrm>
          <a:off x="952500" y="2667000"/>
          <a:ext cx="10265000" cy="216396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566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66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662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662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2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b="1" u="sng" dirty="0"/>
                        <a:t>Step</a:t>
                      </a:r>
                      <a:endParaRPr sz="2500" b="1" u="sng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b="1" u="sng"/>
                        <a:t>Description</a:t>
                      </a:r>
                      <a:endParaRPr sz="2500" b="1" u="sng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b="1" u="sng"/>
                        <a:t>Time</a:t>
                      </a:r>
                      <a:endParaRPr sz="2500" b="1" u="sng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b="1" u="sng"/>
                        <a:t>Hardware</a:t>
                      </a:r>
                      <a:endParaRPr sz="2500" b="1" u="sng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/>
                        <a:t>1</a:t>
                      </a:r>
                      <a:endParaRPr sz="23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9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9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9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/>
                        <a:t>2</a:t>
                      </a:r>
                      <a:endParaRPr sz="23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9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9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9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/>
                        <a:t>3</a:t>
                      </a:r>
                      <a:endParaRPr sz="23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/>
                        <a:t>Inference</a:t>
                      </a:r>
                      <a:endParaRPr sz="23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/>
                        <a:t>Seconds/Minutes</a:t>
                      </a:r>
                      <a:endParaRPr sz="23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dirty="0"/>
                        <a:t>0+ GPUs</a:t>
                      </a:r>
                      <a:endParaRPr sz="23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81" name="Google Shape;181;g22d4c7e2f7f_8_17"/>
          <p:cNvSpPr txBox="1">
            <a:spLocks noGrp="1"/>
          </p:cNvSpPr>
          <p:nvPr>
            <p:ph type="title"/>
          </p:nvPr>
        </p:nvSpPr>
        <p:spPr>
          <a:xfrm>
            <a:off x="346350" y="146685"/>
            <a:ext cx="11499300" cy="7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rPr lang="en-US" sz="4000"/>
              <a:t>Standard 3-Step Recipe</a:t>
            </a:r>
            <a:endParaRPr/>
          </a:p>
        </p:txBody>
      </p:sp>
      <p:sp>
        <p:nvSpPr>
          <p:cNvPr id="182" name="Google Shape;182;g22d4c7e2f7f_8_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898E9D"/>
                </a:solidFill>
                <a:latin typeface="Arial"/>
                <a:ea typeface="Arial"/>
                <a:cs typeface="Arial"/>
                <a:sym typeface="Arial"/>
              </a:rPr>
              <a:t>https://github.com/kwchurch/ACL2022_deepnets_tutorial</a:t>
            </a:r>
            <a:endParaRPr/>
          </a:p>
        </p:txBody>
      </p:sp>
      <p:sp>
        <p:nvSpPr>
          <p:cNvPr id="183" name="Google Shape;183;g22d4c7e2f7f_8_17"/>
          <p:cNvSpPr/>
          <p:nvPr/>
        </p:nvSpPr>
        <p:spPr>
          <a:xfrm>
            <a:off x="10356425" y="5081806"/>
            <a:ext cx="1068300" cy="387600"/>
          </a:xfrm>
          <a:prstGeom prst="wedgeRoundRectCallout">
            <a:avLst>
              <a:gd name="adj1" fmla="val -76337"/>
              <a:gd name="adj2" fmla="val -143940"/>
              <a:gd name="adj3" fmla="val 16667"/>
            </a:avLst>
          </a:prstGeom>
          <a:solidFill>
            <a:srgbClr val="FF0000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Easy</a:t>
            </a:r>
            <a:endParaRPr sz="1700"/>
          </a:p>
        </p:txBody>
      </p:sp>
    </p:spTree>
    <p:extLst>
      <p:ext uri="{BB962C8B-B14F-4D97-AF65-F5344CB8AC3E}">
        <p14:creationId xmlns:p14="http://schemas.microsoft.com/office/powerpoint/2010/main" val="1177979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4"/>
          <p:cNvSpPr txBox="1">
            <a:spLocks noGrp="1"/>
          </p:cNvSpPr>
          <p:nvPr>
            <p:ph type="title"/>
          </p:nvPr>
        </p:nvSpPr>
        <p:spPr>
          <a:xfrm>
            <a:off x="827100" y="105400"/>
            <a:ext cx="10515600" cy="8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66666"/>
              <a:buNone/>
            </a:pPr>
            <a:r>
              <a:rPr lang="en-US" sz="6000"/>
              <a:t>Inference: f(x) → y</a:t>
            </a:r>
            <a:endParaRPr i="1"/>
          </a:p>
        </p:txBody>
      </p:sp>
      <p:pic>
        <p:nvPicPr>
          <p:cNvPr id="189" name="Google Shape;189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7100" y="1440626"/>
            <a:ext cx="10791724" cy="1728725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14"/>
          <p:cNvSpPr/>
          <p:nvPr/>
        </p:nvSpPr>
        <p:spPr>
          <a:xfrm>
            <a:off x="1831675" y="3193050"/>
            <a:ext cx="624900" cy="471900"/>
          </a:xfrm>
          <a:prstGeom prst="wedgeRoundRectCallout">
            <a:avLst>
              <a:gd name="adj1" fmla="val -21875"/>
              <a:gd name="adj2" fmla="val -91771"/>
              <a:gd name="adj3" fmla="val 16667"/>
            </a:avLst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1" name="Google Shape;191;p14"/>
          <p:cNvSpPr/>
          <p:nvPr/>
        </p:nvSpPr>
        <p:spPr>
          <a:xfrm>
            <a:off x="4303600" y="3169350"/>
            <a:ext cx="624900" cy="564600"/>
          </a:xfrm>
          <a:prstGeom prst="wedgeRoundRectCallout">
            <a:avLst>
              <a:gd name="adj1" fmla="val -21875"/>
              <a:gd name="adj2" fmla="val -91771"/>
              <a:gd name="adj3" fmla="val 16667"/>
            </a:avLst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 i="0" u="none" strike="noStrike" cap="none">
                <a:latin typeface="Arial"/>
                <a:ea typeface="Arial"/>
                <a:cs typeface="Arial"/>
                <a:sym typeface="Arial"/>
              </a:rPr>
              <a:t> </a:t>
            </a:r>
            <a:endParaRPr sz="3000"/>
          </a:p>
        </p:txBody>
      </p:sp>
      <p:sp>
        <p:nvSpPr>
          <p:cNvPr id="192" name="Google Shape;192;p14"/>
          <p:cNvSpPr/>
          <p:nvPr/>
        </p:nvSpPr>
        <p:spPr>
          <a:xfrm>
            <a:off x="6316749" y="3215703"/>
            <a:ext cx="1356300" cy="471900"/>
          </a:xfrm>
          <a:prstGeom prst="wedgeRoundRectCallout">
            <a:avLst>
              <a:gd name="adj1" fmla="val -21875"/>
              <a:gd name="adj2" fmla="val -91771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Score</a:t>
            </a:r>
            <a:endParaRPr sz="24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9CA97C9-A70E-CAD2-1CA3-099C0F4FF4BD}"/>
              </a:ext>
            </a:extLst>
          </p:cNvPr>
          <p:cNvSpPr txBox="1"/>
          <p:nvPr/>
        </p:nvSpPr>
        <p:spPr>
          <a:xfrm>
            <a:off x="934575" y="6011037"/>
            <a:ext cx="988135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hlinkClick r:id="rId6"/>
              </a:rPr>
              <a:t>https://github.com/kwchurch/ACL2022_deepnets_tutorial</a:t>
            </a:r>
            <a:r>
              <a:rPr lang="en-US" sz="3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39962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97" name="Google Shape;197;p15"/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542661" y="154153"/>
                <a:ext cx="11499300" cy="753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rmAutofit fontScale="90000"/>
              </a:bodyPr>
              <a:lstStyle/>
              <a:p>
                <a:pPr marL="0" lvl="0" indent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SzPct val="111111"/>
                  <a:buNone/>
                </a:pPr>
                <a:r>
                  <a:rPr lang="en-US" dirty="0"/>
                  <a:t>Input: </a:t>
                </a:r>
                <a:r>
                  <a:rPr lang="en-US" i="1" dirty="0"/>
                  <a:t>I love you</a:t>
                </a:r>
                <a:br>
                  <a:rPr lang="en-US" i="1" dirty="0"/>
                </a:br>
                <a:r>
                  <a:rPr lang="en-US" dirty="0"/>
                  <a:t>Output: Depends on Model: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i="1" dirty="0"/>
              </a:p>
            </p:txBody>
          </p:sp>
        </mc:Choice>
        <mc:Fallback xmlns="">
          <p:sp>
            <p:nvSpPr>
              <p:cNvPr id="197" name="Google Shape;197;p15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542661" y="154153"/>
                <a:ext cx="11499300" cy="753000"/>
              </a:xfrm>
              <a:prstGeom prst="rect">
                <a:avLst/>
              </a:prstGeom>
              <a:blipFill>
                <a:blip r:embed="rId3"/>
                <a:stretch>
                  <a:fillRect l="-1323" t="-31667" b="-40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8" name="Google Shape;198;p15"/>
              <p:cNvSpPr txBox="1">
                <a:spLocks noGrp="1"/>
              </p:cNvSpPr>
              <p:nvPr>
                <p:ph type="body" idx="1"/>
              </p:nvPr>
            </p:nvSpPr>
            <p:spPr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457200" lvl="0" indent="-406400" algn="l" rtl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SzPts val="2800"/>
                  <a:buChar char="•"/>
                </a:pPr>
                <a:r>
                  <a:rPr lang="en-US" sz="4400" dirty="0"/>
                  <a:t>Task: classification: </a:t>
                </a:r>
                <a14:m>
                  <m:oMath xmlns:m="http://schemas.openxmlformats.org/officeDocument/2006/math">
                    <m:r>
                      <a:rPr lang="en-US" sz="4400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44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44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4400" i="1" dirty="0" smtClean="0">
                        <a:latin typeface="Cambria Math" panose="02040503050406030204" pitchFamily="18" charset="0"/>
                      </a:rPr>
                      <m:t>) </m:t>
                    </m:r>
                    <m:r>
                      <a:rPr lang="en-US" sz="4400" i="1" dirty="0" smtClean="0">
                        <a:latin typeface="Cambria Math" panose="02040503050406030204" pitchFamily="18" charset="0"/>
                        <a:sym typeface="Wingdings" pitchFamily="2" charset="2"/>
                      </a:rPr>
                      <m:t></m:t>
                    </m:r>
                    <m:acc>
                      <m:accPr>
                        <m:chr m:val="̂"/>
                        <m:ctrlPr>
                          <a:rPr lang="ar-AE" sz="4400" i="1" dirty="0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accPr>
                      <m:e>
                        <m:r>
                          <a:rPr lang="ar-AE" sz="4400" b="0" i="1" dirty="0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𝑦</m:t>
                        </m:r>
                      </m:e>
                    </m:acc>
                  </m:oMath>
                </a14:m>
                <a:endParaRPr lang="ar-AE" sz="4400" dirty="0"/>
              </a:p>
              <a:p>
                <a:pPr marL="457200" lvl="0" indent="-406400" algn="l" rtl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SzPts val="2800"/>
                  <a:buChar char="•"/>
                </a:pPr>
                <a:r>
                  <a:rPr lang="en-US" sz="4400" dirty="0"/>
                  <a:t>Models:</a:t>
                </a:r>
              </a:p>
              <a:p>
                <a:pPr marL="914400" lvl="1" indent="-3810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SzPts val="2400"/>
                  <a:buChar char="•"/>
                </a:pPr>
                <a:r>
                  <a:rPr lang="en-US" sz="3600" dirty="0"/>
                  <a:t>Sentiment</a:t>
                </a:r>
              </a:p>
              <a:p>
                <a:pPr marL="1371600" lvl="2" indent="-3556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SzPts val="2000"/>
                  <a:buChar char="•"/>
                </a:pPr>
                <a:r>
                  <a:rPr lang="en-US" sz="2800" dirty="0"/>
                  <a:t>Expected output label: positive</a:t>
                </a:r>
              </a:p>
              <a:p>
                <a:pPr marL="914400" lvl="1" indent="-3810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SzPts val="2400"/>
                  <a:buChar char="•"/>
                </a:pPr>
                <a:r>
                  <a:rPr lang="en-US" sz="3600" dirty="0"/>
                  <a:t>Fake News:</a:t>
                </a:r>
              </a:p>
              <a:p>
                <a:pPr marL="1371600" lvl="2" indent="-3556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SzPts val="2000"/>
                  <a:buChar char="•"/>
                </a:pPr>
                <a:r>
                  <a:rPr lang="en-US" sz="2800" dirty="0"/>
                  <a:t>Expected output label: not fake (real)</a:t>
                </a:r>
              </a:p>
              <a:p>
                <a:pPr marL="914400" lvl="1" indent="-3810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SzPts val="2400"/>
                  <a:buChar char="•"/>
                </a:pPr>
                <a:r>
                  <a:rPr lang="en-US" sz="3600" dirty="0"/>
                  <a:t>Spam/Ham:</a:t>
                </a:r>
              </a:p>
              <a:p>
                <a:pPr marL="1371600" lvl="2" indent="-3556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SzPts val="2000"/>
                  <a:buChar char="•"/>
                </a:pPr>
                <a:r>
                  <a:rPr lang="en-US" sz="2800" dirty="0"/>
                  <a:t>Expected output label: not spam (ham)</a:t>
                </a:r>
                <a:endParaRPr sz="2800" dirty="0"/>
              </a:p>
            </p:txBody>
          </p:sp>
        </mc:Choice>
        <mc:Fallback xmlns="">
          <p:sp>
            <p:nvSpPr>
              <p:cNvPr id="198" name="Google Shape;198;p15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prstGeom prst="rect">
                <a:avLst/>
              </a:prstGeom>
              <a:blipFill>
                <a:blip r:embed="rId4"/>
                <a:stretch>
                  <a:fillRect l="-603" t="-125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1" name="Google Shape;201;p15"/>
          <p:cNvSpPr/>
          <p:nvPr/>
        </p:nvSpPr>
        <p:spPr>
          <a:xfrm>
            <a:off x="87155" y="197574"/>
            <a:ext cx="319635" cy="333079"/>
          </a:xfrm>
          <a:prstGeom prst="wedgeRoundRectCallout">
            <a:avLst>
              <a:gd name="adj1" fmla="val 108159"/>
              <a:gd name="adj2" fmla="val -22445"/>
              <a:gd name="adj3" fmla="val 16667"/>
            </a:avLst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202" name="Google Shape;202;p15"/>
          <p:cNvSpPr/>
          <p:nvPr/>
        </p:nvSpPr>
        <p:spPr>
          <a:xfrm>
            <a:off x="87155" y="589746"/>
            <a:ext cx="319635" cy="333079"/>
          </a:xfrm>
          <a:prstGeom prst="wedgeRoundRectCallout">
            <a:avLst>
              <a:gd name="adj1" fmla="val 106715"/>
              <a:gd name="adj2" fmla="val 5285"/>
              <a:gd name="adj3" fmla="val 16667"/>
            </a:avLst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5639841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2868827" cy="49359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rPr lang="en-US"/>
              <a:t>Many of these models produce reasonable results</a:t>
            </a:r>
            <a:endParaRPr/>
          </a:p>
        </p:txBody>
      </p:sp>
      <p:pic>
        <p:nvPicPr>
          <p:cNvPr id="208" name="Google Shape;208;p16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3902019" y="0"/>
            <a:ext cx="8289981" cy="6240162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898E9D"/>
                </a:solidFill>
                <a:latin typeface="Arial"/>
                <a:ea typeface="Arial"/>
                <a:cs typeface="Arial"/>
                <a:sym typeface="Arial"/>
              </a:rPr>
              <a:t>https://github.com/kwchurch/ACL2022_deepnets_tutorial</a:t>
            </a:r>
            <a:endParaRPr/>
          </a:p>
        </p:txBody>
      </p:sp>
      <p:sp>
        <p:nvSpPr>
          <p:cNvPr id="211" name="Google Shape;211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98E9D"/>
                </a:solidFill>
                <a:latin typeface="Arial"/>
                <a:ea typeface="Arial"/>
                <a:cs typeface="Arial"/>
                <a:sym typeface="Arial"/>
              </a:rPr>
              <a:t>54</a:t>
            </a:fld>
            <a:endParaRPr sz="1200" b="0" i="0" u="none" strike="noStrike" cap="none">
              <a:solidFill>
                <a:srgbClr val="898E9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16"/>
          <p:cNvSpPr/>
          <p:nvPr/>
        </p:nvSpPr>
        <p:spPr>
          <a:xfrm>
            <a:off x="362357" y="268047"/>
            <a:ext cx="3442166" cy="476967"/>
          </a:xfrm>
          <a:prstGeom prst="wedgeRoundRectCallout">
            <a:avLst>
              <a:gd name="adj1" fmla="val 90863"/>
              <a:gd name="adj2" fmla="val 154662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Scores could be more confident</a:t>
            </a:r>
            <a:endParaRPr/>
          </a:p>
        </p:txBody>
      </p:sp>
      <p:pic>
        <p:nvPicPr>
          <p:cNvPr id="213" name="Google Shape;213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745588" y="2061384"/>
            <a:ext cx="8446412" cy="4718113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16"/>
          <p:cNvSpPr/>
          <p:nvPr/>
        </p:nvSpPr>
        <p:spPr>
          <a:xfrm>
            <a:off x="7682948" y="3091070"/>
            <a:ext cx="630282" cy="285022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16"/>
          <p:cNvSpPr/>
          <p:nvPr/>
        </p:nvSpPr>
        <p:spPr>
          <a:xfrm>
            <a:off x="8530486" y="4342029"/>
            <a:ext cx="683492" cy="308241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p16"/>
          <p:cNvSpPr/>
          <p:nvPr/>
        </p:nvSpPr>
        <p:spPr>
          <a:xfrm>
            <a:off x="8481341" y="5873358"/>
            <a:ext cx="683491" cy="308241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16738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7"/>
          <p:cNvSpPr txBox="1">
            <a:spLocks noGrp="1"/>
          </p:cNvSpPr>
          <p:nvPr>
            <p:ph type="title"/>
          </p:nvPr>
        </p:nvSpPr>
        <p:spPr>
          <a:xfrm>
            <a:off x="339425" y="136525"/>
            <a:ext cx="11513100" cy="7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Lots of Models on Hubs (for lots of tasks)</a:t>
            </a:r>
            <a:endParaRPr/>
          </a:p>
        </p:txBody>
      </p:sp>
      <p:sp>
        <p:nvSpPr>
          <p:cNvPr id="222" name="Google Shape;222;p17"/>
          <p:cNvSpPr txBox="1">
            <a:spLocks noGrp="1"/>
          </p:cNvSpPr>
          <p:nvPr>
            <p:ph type="body" idx="1"/>
          </p:nvPr>
        </p:nvSpPr>
        <p:spPr>
          <a:xfrm>
            <a:off x="109200" y="1253400"/>
            <a:ext cx="6153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85000" lnSpcReduction="20000"/>
          </a:bodyPr>
          <a:lstStyle/>
          <a:p>
            <a:pPr marL="457200" lvl="0" indent="-39071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17647"/>
              <a:buChar char="•"/>
            </a:pPr>
            <a:r>
              <a:rPr lang="en-US"/>
              <a:t>Natural Language</a:t>
            </a:r>
            <a:endParaRPr/>
          </a:p>
          <a:p>
            <a:pPr marL="914400" lvl="1" indent="-36755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17647"/>
              <a:buChar char="•"/>
            </a:pPr>
            <a:r>
              <a:rPr lang="en-US"/>
              <a:t>Classification</a:t>
            </a:r>
            <a:endParaRPr/>
          </a:p>
          <a:p>
            <a:pPr marL="1371600" lvl="2" indent="-34439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17647"/>
              <a:buChar char="•"/>
            </a:pPr>
            <a:r>
              <a:rPr lang="en-US"/>
              <a:t>Sentiment: positive/negative, 1-5 stars</a:t>
            </a:r>
            <a:endParaRPr/>
          </a:p>
          <a:p>
            <a:pPr marL="1371600" lvl="2" indent="-34439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17647"/>
              <a:buChar char="•"/>
            </a:pPr>
            <a:r>
              <a:rPr lang="en-US"/>
              <a:t>Emotion classification</a:t>
            </a:r>
            <a:endParaRPr/>
          </a:p>
          <a:p>
            <a:pPr marL="1371600" lvl="2" indent="-34439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17647"/>
              <a:buChar char="•"/>
            </a:pPr>
            <a:r>
              <a:rPr lang="en-US"/>
              <a:t>Hate speech classification</a:t>
            </a:r>
            <a:endParaRPr/>
          </a:p>
          <a:p>
            <a:pPr marL="914400" lvl="1" indent="-36755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17647"/>
              <a:buChar char="•"/>
            </a:pPr>
            <a:r>
              <a:rPr lang="en-US"/>
              <a:t>Guess missing word (fill-mask; cloze task)</a:t>
            </a:r>
            <a:endParaRPr/>
          </a:p>
          <a:p>
            <a:pPr marL="914400" lvl="1" indent="-36755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17647"/>
              <a:buChar char="•"/>
            </a:pPr>
            <a:r>
              <a:rPr lang="en-US"/>
              <a:t>Part of speech tagging</a:t>
            </a:r>
            <a:endParaRPr/>
          </a:p>
          <a:p>
            <a:pPr marL="914400" lvl="1" indent="-36755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17647"/>
              <a:buChar char="•"/>
            </a:pPr>
            <a:r>
              <a:rPr lang="en-US"/>
              <a:t>NER (named entity recognition)</a:t>
            </a:r>
            <a:endParaRPr/>
          </a:p>
          <a:p>
            <a:pPr marL="914400" lvl="1" indent="-36755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17647"/>
              <a:buChar char="•"/>
            </a:pPr>
            <a:r>
              <a:rPr lang="en-US"/>
              <a:t>Question Answering (SQUAD)</a:t>
            </a:r>
            <a:endParaRPr/>
          </a:p>
          <a:p>
            <a:pPr marL="914400" lvl="1" indent="-36755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17647"/>
              <a:buChar char="•"/>
            </a:pPr>
            <a:r>
              <a:rPr lang="en-US"/>
              <a:t>Entailment (GLUE)</a:t>
            </a:r>
            <a:endParaRPr/>
          </a:p>
          <a:p>
            <a:pPr marL="457200" lvl="0" indent="-39071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17647"/>
              <a:buChar char="•"/>
            </a:pPr>
            <a:r>
              <a:rPr lang="en-US"/>
              <a:t>Image Classification</a:t>
            </a:r>
            <a:endParaRPr/>
          </a:p>
          <a:p>
            <a:pPr marL="457200" lvl="0" indent="-39071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17647"/>
              <a:buChar char="•"/>
            </a:pPr>
            <a:r>
              <a:rPr lang="en-US"/>
              <a:t>Speech recognition</a:t>
            </a:r>
            <a:endParaRPr/>
          </a:p>
          <a:p>
            <a:pPr marL="457200" lvl="0" indent="-39071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17647"/>
              <a:buChar char="•"/>
            </a:pPr>
            <a:r>
              <a:rPr lang="en-US"/>
              <a:t>Machine Translation</a:t>
            </a:r>
            <a:endParaRPr/>
          </a:p>
        </p:txBody>
      </p:sp>
      <p:sp>
        <p:nvSpPr>
          <p:cNvPr id="223" name="Google Shape;223;p17"/>
          <p:cNvSpPr txBox="1">
            <a:spLocks noGrp="1"/>
          </p:cNvSpPr>
          <p:nvPr>
            <p:ph type="body" idx="2"/>
          </p:nvPr>
        </p:nvSpPr>
        <p:spPr>
          <a:xfrm>
            <a:off x="6020549" y="1279938"/>
            <a:ext cx="54738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03411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2753"/>
              <a:buChar char="•"/>
            </a:pPr>
            <a:r>
              <a:rPr lang="en-US" sz="2060">
                <a:solidFill>
                  <a:srgbClr val="090909"/>
                </a:solidFill>
              </a:rPr>
              <a:t>Examples of fill-mask</a:t>
            </a:r>
            <a:endParaRPr sz="2370"/>
          </a:p>
          <a:p>
            <a:pPr marL="914400" lvl="1" indent="-380253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SzPts val="2388"/>
              <a:buChar char="•"/>
            </a:pPr>
            <a:r>
              <a:rPr lang="en-US" sz="1440">
                <a:solidFill>
                  <a:srgbClr val="090909"/>
                </a:solidFill>
                <a:latin typeface="Arial"/>
                <a:ea typeface="Arial"/>
                <a:cs typeface="Arial"/>
                <a:sym typeface="Arial"/>
              </a:rPr>
              <a:t>echo … | gft_predict </a:t>
            </a:r>
            <a:r>
              <a:rPr lang="en-US" sz="1440">
                <a:solidFill>
                  <a:srgbClr val="B00C0D"/>
                </a:solidFill>
                <a:latin typeface="Arial"/>
                <a:ea typeface="Arial"/>
                <a:cs typeface="Arial"/>
                <a:sym typeface="Arial"/>
              </a:rPr>
              <a:t>--task</a:t>
            </a:r>
            <a:r>
              <a:rPr lang="en-US" sz="1440">
                <a:solidFill>
                  <a:srgbClr val="090909"/>
                </a:solidFill>
                <a:latin typeface="Arial"/>
                <a:ea typeface="Arial"/>
                <a:cs typeface="Arial"/>
                <a:sym typeface="Arial"/>
              </a:rPr>
              <a:t> fill-mask</a:t>
            </a:r>
            <a:endParaRPr sz="2060"/>
          </a:p>
          <a:p>
            <a:pPr marL="914400" lvl="1" indent="-380253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SzPts val="2388"/>
              <a:buChar char="•"/>
            </a:pPr>
            <a:r>
              <a:rPr lang="en-US" sz="1440">
                <a:solidFill>
                  <a:srgbClr val="090909"/>
                </a:solidFill>
                <a:latin typeface="Arial"/>
                <a:ea typeface="Arial"/>
                <a:cs typeface="Arial"/>
                <a:sym typeface="Arial"/>
              </a:rPr>
              <a:t>I &lt;mask&gt; you     </a:t>
            </a:r>
            <a:endParaRPr sz="2060"/>
          </a:p>
          <a:p>
            <a:pPr marL="1371600" lvl="2" indent="-357094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SzPts val="2024"/>
              <a:buChar char="•"/>
            </a:pPr>
            <a:r>
              <a:rPr lang="en-US" sz="1440" i="1">
                <a:solidFill>
                  <a:srgbClr val="090909"/>
                </a:solidFill>
                <a:latin typeface="Arial"/>
                <a:ea typeface="Arial"/>
                <a:cs typeface="Arial"/>
                <a:sym typeface="Arial"/>
              </a:rPr>
              <a:t>miss</a:t>
            </a:r>
            <a:r>
              <a:rPr lang="en-US" sz="1440">
                <a:solidFill>
                  <a:srgbClr val="090909"/>
                </a:solidFill>
                <a:latin typeface="Arial"/>
                <a:ea typeface="Arial"/>
                <a:cs typeface="Arial"/>
                <a:sym typeface="Arial"/>
              </a:rPr>
              <a:t>|0.295</a:t>
            </a:r>
            <a:endParaRPr sz="1750"/>
          </a:p>
          <a:p>
            <a:pPr marL="1371600" lvl="2" indent="-357094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SzPts val="2024"/>
              <a:buChar char="•"/>
            </a:pPr>
            <a:r>
              <a:rPr lang="en-US" sz="1440" i="1">
                <a:solidFill>
                  <a:srgbClr val="090909"/>
                </a:solidFill>
                <a:latin typeface="Arial"/>
                <a:ea typeface="Arial"/>
                <a:cs typeface="Arial"/>
                <a:sym typeface="Arial"/>
              </a:rPr>
              <a:t>love</a:t>
            </a:r>
            <a:r>
              <a:rPr lang="en-US" sz="1440">
                <a:solidFill>
                  <a:srgbClr val="090909"/>
                </a:solidFill>
                <a:latin typeface="Arial"/>
                <a:ea typeface="Arial"/>
                <a:cs typeface="Arial"/>
                <a:sym typeface="Arial"/>
              </a:rPr>
              <a:t>|0.174</a:t>
            </a:r>
            <a:endParaRPr sz="1750"/>
          </a:p>
          <a:p>
            <a:pPr marL="1371600" lvl="2" indent="-357094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SzPts val="2024"/>
              <a:buChar char="•"/>
            </a:pPr>
            <a:r>
              <a:rPr lang="en-US" sz="1440" i="1">
                <a:solidFill>
                  <a:srgbClr val="090909"/>
                </a:solidFill>
                <a:latin typeface="Arial"/>
                <a:ea typeface="Arial"/>
                <a:cs typeface="Arial"/>
                <a:sym typeface="Arial"/>
              </a:rPr>
              <a:t>salute</a:t>
            </a:r>
            <a:r>
              <a:rPr lang="en-US" sz="1440">
                <a:solidFill>
                  <a:srgbClr val="090909"/>
                </a:solidFill>
                <a:latin typeface="Arial"/>
                <a:ea typeface="Arial"/>
                <a:cs typeface="Arial"/>
                <a:sym typeface="Arial"/>
              </a:rPr>
              <a:t>|0.158</a:t>
            </a:r>
            <a:endParaRPr sz="1750"/>
          </a:p>
          <a:p>
            <a:pPr marL="914400" lvl="1" indent="-380253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SzPts val="2388"/>
              <a:buChar char="•"/>
            </a:pPr>
            <a:r>
              <a:rPr lang="en-US" sz="1440">
                <a:solidFill>
                  <a:srgbClr val="090909"/>
                </a:solidFill>
                <a:latin typeface="Arial"/>
                <a:ea typeface="Arial"/>
                <a:cs typeface="Arial"/>
                <a:sym typeface="Arial"/>
              </a:rPr>
              <a:t>I love the &lt;mask&gt; guy    </a:t>
            </a:r>
            <a:endParaRPr sz="2060"/>
          </a:p>
          <a:p>
            <a:pPr marL="1371600" lvl="2" indent="-357094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SzPts val="2024"/>
              <a:buChar char="•"/>
            </a:pPr>
            <a:r>
              <a:rPr lang="en-US" sz="1440" i="1">
                <a:solidFill>
                  <a:srgbClr val="090909"/>
                </a:solidFill>
                <a:latin typeface="Arial"/>
                <a:ea typeface="Arial"/>
                <a:cs typeface="Arial"/>
                <a:sym typeface="Arial"/>
              </a:rPr>
              <a:t>pizza</a:t>
            </a:r>
            <a:r>
              <a:rPr lang="en-US" sz="1440">
                <a:solidFill>
                  <a:srgbClr val="090909"/>
                </a:solidFill>
                <a:latin typeface="Arial"/>
                <a:ea typeface="Arial"/>
                <a:cs typeface="Arial"/>
                <a:sym typeface="Arial"/>
              </a:rPr>
              <a:t>|0.035</a:t>
            </a:r>
            <a:endParaRPr sz="1750"/>
          </a:p>
          <a:p>
            <a:pPr marL="1371600" lvl="2" indent="-357094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SzPts val="2024"/>
              <a:buChar char="•"/>
            </a:pPr>
            <a:r>
              <a:rPr lang="en-US" sz="1440" i="1">
                <a:solidFill>
                  <a:srgbClr val="090909"/>
                </a:solidFill>
                <a:latin typeface="Arial"/>
                <a:ea typeface="Arial"/>
                <a:cs typeface="Arial"/>
                <a:sym typeface="Arial"/>
              </a:rPr>
              <a:t>funny</a:t>
            </a:r>
            <a:r>
              <a:rPr lang="en-US" sz="1440">
                <a:solidFill>
                  <a:srgbClr val="090909"/>
                </a:solidFill>
                <a:latin typeface="Arial"/>
                <a:ea typeface="Arial"/>
                <a:cs typeface="Arial"/>
                <a:sym typeface="Arial"/>
              </a:rPr>
              <a:t>|0.016</a:t>
            </a:r>
            <a:endParaRPr sz="1750"/>
          </a:p>
          <a:p>
            <a:pPr marL="1371600" lvl="2" indent="-357094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SzPts val="2024"/>
              <a:buChar char="•"/>
            </a:pPr>
            <a:r>
              <a:rPr lang="en-US" sz="1440" i="1">
                <a:solidFill>
                  <a:srgbClr val="090909"/>
                </a:solidFill>
                <a:latin typeface="Arial"/>
                <a:ea typeface="Arial"/>
                <a:cs typeface="Arial"/>
                <a:sym typeface="Arial"/>
              </a:rPr>
              <a:t>old</a:t>
            </a:r>
            <a:r>
              <a:rPr lang="en-US" sz="1440">
                <a:solidFill>
                  <a:srgbClr val="090909"/>
                </a:solidFill>
                <a:latin typeface="Arial"/>
                <a:ea typeface="Arial"/>
                <a:cs typeface="Arial"/>
                <a:sym typeface="Arial"/>
              </a:rPr>
              <a:t>|0.010</a:t>
            </a:r>
            <a:endParaRPr sz="1750"/>
          </a:p>
          <a:p>
            <a:pPr marL="457200" lvl="0" indent="-403411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2753"/>
              <a:buChar char="•"/>
            </a:pPr>
            <a:r>
              <a:rPr lang="en-US" sz="2060">
                <a:solidFill>
                  <a:srgbClr val="000000"/>
                </a:solidFill>
              </a:rPr>
              <a:t>Examples of machine translation</a:t>
            </a:r>
            <a:endParaRPr sz="2370"/>
          </a:p>
          <a:p>
            <a:pPr marL="914400" lvl="1" indent="-380253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SzPts val="2388"/>
              <a:buChar char="•"/>
            </a:pPr>
            <a:r>
              <a:rPr lang="en-US" sz="144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echo …| gft_predict --task translation \</a:t>
            </a:r>
            <a:endParaRPr sz="2060"/>
          </a:p>
          <a:p>
            <a:pPr marL="914400" lvl="2" indent="0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SzPts val="1824"/>
              <a:buNone/>
            </a:pPr>
            <a:r>
              <a:rPr lang="en-US" sz="144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--model H:Helsinki-NLP/opus-mt-en-fr</a:t>
            </a:r>
            <a:endParaRPr sz="144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1" indent="-380253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SzPts val="2388"/>
              <a:buChar char="•"/>
            </a:pPr>
            <a:r>
              <a:rPr lang="en-US" sz="1440" i="1">
                <a:solidFill>
                  <a:srgbClr val="090909"/>
                </a:solidFill>
                <a:latin typeface="Arial"/>
                <a:ea typeface="Arial"/>
                <a:cs typeface="Arial"/>
                <a:sym typeface="Arial"/>
              </a:rPr>
              <a:t>I love you</a:t>
            </a:r>
            <a:endParaRPr sz="2060"/>
          </a:p>
          <a:p>
            <a:pPr marL="1371600" lvl="2" indent="-357094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SzPts val="2024"/>
              <a:buChar char="•"/>
            </a:pPr>
            <a:r>
              <a:rPr lang="en-US" sz="1440" i="1">
                <a:solidFill>
                  <a:srgbClr val="090909"/>
                </a:solidFill>
                <a:latin typeface="Arial"/>
                <a:ea typeface="Arial"/>
                <a:cs typeface="Arial"/>
                <a:sym typeface="Arial"/>
              </a:rPr>
              <a:t>Je t'aime.</a:t>
            </a:r>
            <a:endParaRPr sz="1750"/>
          </a:p>
        </p:txBody>
      </p:sp>
      <p:sp>
        <p:nvSpPr>
          <p:cNvPr id="224" name="Google Shape;224;p17"/>
          <p:cNvSpPr/>
          <p:nvPr/>
        </p:nvSpPr>
        <p:spPr>
          <a:xfrm>
            <a:off x="3819275" y="4560460"/>
            <a:ext cx="2276700" cy="591000"/>
          </a:xfrm>
          <a:prstGeom prst="wedgeRoundRectCallout">
            <a:avLst>
              <a:gd name="adj1" fmla="val 85951"/>
              <a:gd name="adj2" fmla="val -27792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2k translation models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on HuggingFace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5" name="Google Shape;225;p17" descr="Graphical user interface, application, website, Teams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37347" t="19884" r="19640" b="52649"/>
          <a:stretch/>
        </p:blipFill>
        <p:spPr>
          <a:xfrm>
            <a:off x="9917377" y="102700"/>
            <a:ext cx="2190000" cy="984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05300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0" name="Google Shape;230;g22d4c7e2f7f_8_35"/>
          <p:cNvGraphicFramePr/>
          <p:nvPr/>
        </p:nvGraphicFramePr>
        <p:xfrm>
          <a:off x="346325" y="2016475"/>
          <a:ext cx="11499300" cy="36575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874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74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748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748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914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b="1" u="sng"/>
                        <a:t>Step</a:t>
                      </a:r>
                      <a:endParaRPr sz="2500" b="1" u="sng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b="1" u="sng"/>
                        <a:t>Description</a:t>
                      </a:r>
                      <a:endParaRPr sz="2500" b="1" u="sng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b="1" u="sng"/>
                        <a:t>Time</a:t>
                      </a:r>
                      <a:endParaRPr sz="2500" b="1" u="sng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b="1" u="sng"/>
                        <a:t>Hardware</a:t>
                      </a:r>
                      <a:endParaRPr sz="2500" b="1" u="sng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14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</a:t>
                      </a:r>
                      <a:endParaRPr sz="24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Pre-Training</a:t>
                      </a:r>
                      <a:endParaRPr sz="24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Days/Weeks</a:t>
                      </a:r>
                      <a:endParaRPr sz="24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Large GPU cluster</a:t>
                      </a:r>
                      <a:endParaRPr sz="240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14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2</a:t>
                      </a:r>
                      <a:endParaRPr sz="24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14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3</a:t>
                      </a:r>
                      <a:endParaRPr sz="24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Inference</a:t>
                      </a:r>
                      <a:endParaRPr sz="24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Seconds/Minutes</a:t>
                      </a:r>
                      <a:endParaRPr sz="24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0+ GPUs</a:t>
                      </a:r>
                      <a:endParaRPr sz="240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31" name="Google Shape;231;g22d4c7e2f7f_8_35"/>
          <p:cNvSpPr txBox="1">
            <a:spLocks noGrp="1"/>
          </p:cNvSpPr>
          <p:nvPr>
            <p:ph type="title"/>
          </p:nvPr>
        </p:nvSpPr>
        <p:spPr>
          <a:xfrm>
            <a:off x="346350" y="146685"/>
            <a:ext cx="11499300" cy="7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rPr lang="en-US" sz="4000"/>
              <a:t>Standard 3-Step Recipe</a:t>
            </a:r>
            <a:endParaRPr/>
          </a:p>
        </p:txBody>
      </p:sp>
      <p:sp>
        <p:nvSpPr>
          <p:cNvPr id="232" name="Google Shape;232;g22d4c7e2f7f_8_3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898E9D"/>
                </a:solidFill>
                <a:latin typeface="Arial"/>
                <a:ea typeface="Arial"/>
                <a:cs typeface="Arial"/>
                <a:sym typeface="Arial"/>
              </a:rPr>
              <a:t>https://github.com/kwchurch/ACL2022_deepnets_tutorial</a:t>
            </a:r>
            <a:endParaRPr/>
          </a:p>
        </p:txBody>
      </p:sp>
      <p:sp>
        <p:nvSpPr>
          <p:cNvPr id="233" name="Google Shape;233;g22d4c7e2f7f_8_35"/>
          <p:cNvSpPr/>
          <p:nvPr/>
        </p:nvSpPr>
        <p:spPr>
          <a:xfrm>
            <a:off x="1082150" y="1065145"/>
            <a:ext cx="2139000" cy="1057500"/>
          </a:xfrm>
          <a:prstGeom prst="wedgeRoundRectCallout">
            <a:avLst>
              <a:gd name="adj1" fmla="val 53957"/>
              <a:gd name="adj2" fmla="val 140372"/>
              <a:gd name="adj3" fmla="val 16667"/>
            </a:avLst>
          </a:prstGeom>
          <a:solidFill>
            <a:srgbClr val="FF0000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Most users should </a:t>
            </a:r>
            <a:r>
              <a:rPr lang="en-US" sz="1800" b="1" i="1" u="sng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not</a:t>
            </a:r>
            <a:r>
              <a:rPr lang="en-US" sz="1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do this themselves</a:t>
            </a:r>
            <a:endParaRPr sz="1800"/>
          </a:p>
        </p:txBody>
      </p:sp>
    </p:spTree>
    <p:extLst>
      <p:ext uri="{BB962C8B-B14F-4D97-AF65-F5344CB8AC3E}">
        <p14:creationId xmlns:p14="http://schemas.microsoft.com/office/powerpoint/2010/main" val="269661992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9"/>
          <p:cNvSpPr txBox="1">
            <a:spLocks noGrp="1"/>
          </p:cNvSpPr>
          <p:nvPr>
            <p:ph type="title"/>
          </p:nvPr>
        </p:nvSpPr>
        <p:spPr>
          <a:xfrm>
            <a:off x="339425" y="136525"/>
            <a:ext cx="11513100" cy="7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 sz="4000"/>
              <a:t>Most users should </a:t>
            </a:r>
            <a:r>
              <a:rPr lang="en-US" sz="4000" b="1" i="1" u="sng"/>
              <a:t>not</a:t>
            </a:r>
            <a:r>
              <a:rPr lang="en-US" sz="4000"/>
              <a:t> invest in pretraining</a:t>
            </a:r>
            <a:br>
              <a:rPr lang="en-US" sz="4000"/>
            </a:br>
            <a:r>
              <a:rPr lang="en-US" sz="4000">
                <a:solidFill>
                  <a:srgbClr val="333333"/>
                </a:solidFill>
              </a:rPr>
              <a:t>because growth (&amp; costs) are out of control</a:t>
            </a:r>
            <a:endParaRPr sz="4000"/>
          </a:p>
        </p:txBody>
      </p:sp>
      <p:pic>
        <p:nvPicPr>
          <p:cNvPr id="239" name="Google Shape;239;p19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452374" y="2041600"/>
            <a:ext cx="7048013" cy="248268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19"/>
          <p:cNvPicPr preferRelativeResize="0">
            <a:picLocks noGrp="1"/>
          </p:cNvPicPr>
          <p:nvPr>
            <p:ph type="body" idx="2"/>
          </p:nvPr>
        </p:nvPicPr>
        <p:blipFill rotWithShape="1">
          <a:blip r:embed="rId4">
            <a:alphaModFix/>
          </a:blip>
          <a:srcRect/>
          <a:stretch/>
        </p:blipFill>
        <p:spPr>
          <a:xfrm>
            <a:off x="8453229" y="1586450"/>
            <a:ext cx="3383745" cy="3383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19" descr="Comparing the original Transformer to the Evolved Transformer across different model sizes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847955" y="4574876"/>
            <a:ext cx="1973669" cy="17701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19" descr="Graphical user interface, application, website, Teams&#10;&#10;Description automatically generated"/>
          <p:cNvPicPr preferRelativeResize="0"/>
          <p:nvPr/>
        </p:nvPicPr>
        <p:blipFill rotWithShape="1">
          <a:blip r:embed="rId6">
            <a:alphaModFix/>
          </a:blip>
          <a:srcRect l="37347" t="19884" r="19640" b="52649"/>
          <a:stretch/>
        </p:blipFill>
        <p:spPr>
          <a:xfrm>
            <a:off x="5950676" y="4857370"/>
            <a:ext cx="2947705" cy="1325563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19"/>
          <p:cNvSpPr txBox="1"/>
          <p:nvPr/>
        </p:nvSpPr>
        <p:spPr>
          <a:xfrm>
            <a:off x="9067950" y="5099500"/>
            <a:ext cx="23682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Rising Tide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Lifts All Boats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07691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8" name="Google Shape;248;g22d4c7e2f7f_8_43"/>
          <p:cNvGraphicFramePr/>
          <p:nvPr/>
        </p:nvGraphicFramePr>
        <p:xfrm>
          <a:off x="346325" y="2016475"/>
          <a:ext cx="11499300" cy="36575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874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74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748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748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914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b="1" u="sng"/>
                        <a:t>Step</a:t>
                      </a:r>
                      <a:endParaRPr sz="2500" b="1" u="sng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b="1" u="sng"/>
                        <a:t>Description</a:t>
                      </a:r>
                      <a:endParaRPr sz="2500" b="1" u="sng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b="1" u="sng"/>
                        <a:t>Time</a:t>
                      </a:r>
                      <a:endParaRPr sz="2500" b="1" u="sng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b="1" u="sng"/>
                        <a:t>Hardware</a:t>
                      </a:r>
                      <a:endParaRPr sz="2500" b="1" u="sng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14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</a:t>
                      </a:r>
                      <a:endParaRPr sz="24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Pre-Training</a:t>
                      </a:r>
                      <a:endParaRPr sz="24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Days/Weeks</a:t>
                      </a:r>
                      <a:endParaRPr sz="24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Large GPU cluster</a:t>
                      </a:r>
                      <a:endParaRPr sz="240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14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2</a:t>
                      </a:r>
                      <a:endParaRPr sz="24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Fine-Tuning</a:t>
                      </a:r>
                      <a:endParaRPr sz="24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Hours/Days</a:t>
                      </a:r>
                      <a:endParaRPr sz="24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1+ GPUs</a:t>
                      </a:r>
                      <a:endParaRPr sz="240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14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3</a:t>
                      </a:r>
                      <a:endParaRPr sz="24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Inference</a:t>
                      </a:r>
                      <a:endParaRPr sz="24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Seconds/Minutes</a:t>
                      </a:r>
                      <a:endParaRPr sz="24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0+ GPUs</a:t>
                      </a:r>
                      <a:endParaRPr sz="240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49" name="Google Shape;249;g22d4c7e2f7f_8_43"/>
          <p:cNvSpPr txBox="1">
            <a:spLocks noGrp="1"/>
          </p:cNvSpPr>
          <p:nvPr>
            <p:ph type="title"/>
          </p:nvPr>
        </p:nvSpPr>
        <p:spPr>
          <a:xfrm>
            <a:off x="346350" y="146685"/>
            <a:ext cx="11499300" cy="7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rPr lang="en-US" sz="4000"/>
              <a:t>Standard 3-Step Recipe</a:t>
            </a:r>
            <a:endParaRPr/>
          </a:p>
        </p:txBody>
      </p:sp>
      <p:sp>
        <p:nvSpPr>
          <p:cNvPr id="250" name="Google Shape;250;g22d4c7e2f7f_8_4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898E9D"/>
                </a:solidFill>
                <a:latin typeface="Arial"/>
                <a:ea typeface="Arial"/>
                <a:cs typeface="Arial"/>
                <a:sym typeface="Arial"/>
              </a:rPr>
              <a:t>https://github.com/kwchurch/ACL2022_deepnets_tutorial</a:t>
            </a:r>
            <a:endParaRPr/>
          </a:p>
        </p:txBody>
      </p:sp>
      <p:sp>
        <p:nvSpPr>
          <p:cNvPr id="251" name="Google Shape;251;g22d4c7e2f7f_8_43"/>
          <p:cNvSpPr/>
          <p:nvPr/>
        </p:nvSpPr>
        <p:spPr>
          <a:xfrm>
            <a:off x="1339950" y="3912373"/>
            <a:ext cx="1374600" cy="682200"/>
          </a:xfrm>
          <a:prstGeom prst="wedgeRoundRectCallout">
            <a:avLst>
              <a:gd name="adj1" fmla="val 88599"/>
              <a:gd name="adj2" fmla="val 7791"/>
              <a:gd name="adj3" fmla="val 16667"/>
            </a:avLst>
          </a:prstGeom>
          <a:solidFill>
            <a:srgbClr val="FF0000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</a:rPr>
              <a:t>Not Hard</a:t>
            </a:r>
            <a:endParaRPr sz="1800"/>
          </a:p>
        </p:txBody>
      </p:sp>
    </p:spTree>
    <p:extLst>
      <p:ext uri="{BB962C8B-B14F-4D97-AF65-F5344CB8AC3E}">
        <p14:creationId xmlns:p14="http://schemas.microsoft.com/office/powerpoint/2010/main" val="311411469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2"/>
          <p:cNvSpPr txBox="1">
            <a:spLocks noGrp="1"/>
          </p:cNvSpPr>
          <p:nvPr>
            <p:ph type="title"/>
          </p:nvPr>
        </p:nvSpPr>
        <p:spPr>
          <a:xfrm>
            <a:off x="1242390" y="500418"/>
            <a:ext cx="6087719" cy="97354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l="-2498" t="-8972" b="-15384"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 </a:t>
            </a:r>
            <a:endParaRPr/>
          </a:p>
        </p:txBody>
      </p:sp>
      <p:sp>
        <p:nvSpPr>
          <p:cNvPr id="257" name="Google Shape;257;p22"/>
          <p:cNvSpPr txBox="1">
            <a:spLocks noGrp="1"/>
          </p:cNvSpPr>
          <p:nvPr>
            <p:ph type="body" idx="1"/>
          </p:nvPr>
        </p:nvSpPr>
        <p:spPr>
          <a:xfrm>
            <a:off x="838199" y="1825625"/>
            <a:ext cx="6310745" cy="4351338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l="-801" t="-290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 </a:t>
            </a:r>
            <a:endParaRPr/>
          </a:p>
        </p:txBody>
      </p:sp>
      <p:pic>
        <p:nvPicPr>
          <p:cNvPr id="258" name="Google Shape;258;p22"/>
          <p:cNvPicPr preferRelativeResize="0">
            <a:picLocks noGrp="1"/>
          </p:cNvPicPr>
          <p:nvPr>
            <p:ph type="body" idx="2"/>
          </p:nvPr>
        </p:nvPicPr>
        <p:blipFill rotWithShape="1">
          <a:blip r:embed="rId5">
            <a:alphaModFix/>
          </a:blip>
          <a:srcRect/>
          <a:stretch/>
        </p:blipFill>
        <p:spPr>
          <a:xfrm>
            <a:off x="6763283" y="2002825"/>
            <a:ext cx="5307900" cy="3575400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22"/>
          <p:cNvSpPr/>
          <p:nvPr/>
        </p:nvSpPr>
        <p:spPr>
          <a:xfrm>
            <a:off x="49894" y="19636"/>
            <a:ext cx="1615134" cy="345489"/>
          </a:xfrm>
          <a:prstGeom prst="wedgeRoundRectCallout">
            <a:avLst>
              <a:gd name="adj1" fmla="val 59851"/>
              <a:gd name="adj2" fmla="val 61358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Guide Book App</a:t>
            </a: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0" name="Google Shape;260;p22" descr="A picture containing text, grass, outdoor, sign&#10;&#10;Description automatically generated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6211" y="575091"/>
            <a:ext cx="1050235" cy="174617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616096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3B02E-447B-439D-BA1A-68A91F7CC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Document Similarities:</a:t>
            </a:r>
            <a:br>
              <a:rPr lang="en-US" dirty="0"/>
            </a:br>
            <a:r>
              <a:rPr lang="en-US" dirty="0"/>
              <a:t>Use Cases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42D62BB0-4E2F-16CB-2C58-8500AE3F681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Recommendations</a:t>
                </a:r>
              </a:p>
              <a:p>
                <a:pPr lvl="1"/>
                <a:r>
                  <a:rPr lang="en-US" dirty="0"/>
                  <a:t>What should I read?</a:t>
                </a:r>
              </a:p>
              <a:p>
                <a:pPr lvl="1"/>
                <a:r>
                  <a:rPr lang="en-US" dirty="0"/>
                  <a:t>What should I cite?</a:t>
                </a:r>
              </a:p>
              <a:p>
                <a:r>
                  <a:rPr lang="en-US" dirty="0"/>
                  <a:t>Finding experts (</a:t>
                </a:r>
                <a:r>
                  <a:rPr lang="en-US" i="1" dirty="0"/>
                  <a:t>who knows</a:t>
                </a:r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Similar to above, but answer is a contact (as opposed to a paper)</a:t>
                </a:r>
              </a:p>
              <a:p>
                <a:r>
                  <a:rPr lang="en-US" dirty="0"/>
                  <a:t>Routing submissions to reviewers</a:t>
                </a:r>
              </a:p>
              <a:p>
                <a:pPr lvl="1"/>
                <a:r>
                  <a:rPr lang="en-US" dirty="0"/>
                  <a:t>Features: titles, abstracts, full text, references</a:t>
                </a:r>
              </a:p>
              <a:p>
                <a:r>
                  <a:rPr lang="en-US" dirty="0"/>
                  <a:t>Summarization (of sets of documents): </a:t>
                </a:r>
              </a:p>
              <a:p>
                <a:pPr lvl="1"/>
                <a:r>
                  <a:rPr lang="en-US" dirty="0"/>
                  <a:t>Standard methods (e.g., </a:t>
                </a:r>
                <a:r>
                  <a:rPr lang="en-US" dirty="0" err="1"/>
                  <a:t>tl;dr</a:t>
                </a:r>
                <a:r>
                  <a:rPr lang="en-US" dirty="0"/>
                  <a:t>): summarize each doc, one at a time</a:t>
                </a:r>
              </a:p>
              <a:p>
                <a:pPr lvl="1"/>
                <a:r>
                  <a:rPr lang="en-US" dirty="0"/>
                  <a:t>Alternative: capture similarities &amp; differences among clusters</a:t>
                </a:r>
              </a:p>
              <a:p>
                <a:pPr lvl="2"/>
                <a:r>
                  <a:rPr lang="en-US" dirty="0"/>
                  <a:t>Authors’ Perspective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 </m:t>
                    </m:r>
                  </m:oMath>
                </a14:m>
                <a:r>
                  <a:rPr lang="en-US" dirty="0"/>
                  <a:t>Contemporary Audience</a:t>
                </a:r>
              </a:p>
              <a:p>
                <a:pPr lvl="2"/>
                <a:r>
                  <a:rPr lang="en-US" dirty="0"/>
                  <a:t>Readers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dirty="0"/>
                  <a:t> Writers; Then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dirty="0"/>
                  <a:t> Now; Abstracts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dirty="0"/>
                  <a:t> Citing Sentences</a:t>
                </a: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42D62BB0-4E2F-16CB-2C58-8500AE3F68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16" b="-17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F0A3E587-72BB-9D0A-3A7C-522E233D7E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36" b="1590"/>
          <a:stretch/>
        </p:blipFill>
        <p:spPr>
          <a:xfrm>
            <a:off x="6702010" y="0"/>
            <a:ext cx="5277398" cy="2107870"/>
          </a:xfrm>
          <a:prstGeom prst="rect">
            <a:avLst/>
          </a:prstGeom>
        </p:spPr>
      </p:pic>
      <p:pic>
        <p:nvPicPr>
          <p:cNvPr id="8" name="Picture 7" descr="A blue and white sign with black text&#10;&#10;Description automatically generated with low confidence">
            <a:extLst>
              <a:ext uri="{FF2B5EF4-FFF2-40B4-BE49-F238E27FC236}">
                <a16:creationId xmlns:a16="http://schemas.microsoft.com/office/drawing/2014/main" id="{64EB0816-887D-57AE-7E92-75654B3F6E0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8929"/>
          <a:stretch/>
        </p:blipFill>
        <p:spPr>
          <a:xfrm>
            <a:off x="6790624" y="2107870"/>
            <a:ext cx="5277398" cy="954728"/>
          </a:xfrm>
          <a:prstGeom prst="rect">
            <a:avLst/>
          </a:prstGeom>
        </p:spPr>
      </p:pic>
      <p:pic>
        <p:nvPicPr>
          <p:cNvPr id="10" name="Picture 9" descr="A picture containing text, font, screenshot, graphics&#10;&#10;Description automatically generated">
            <a:extLst>
              <a:ext uri="{FF2B5EF4-FFF2-40B4-BE49-F238E27FC236}">
                <a16:creationId xmlns:a16="http://schemas.microsoft.com/office/drawing/2014/main" id="{A7325D27-FE87-02F0-7919-75A07E2B47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12651" y="3062598"/>
            <a:ext cx="2155371" cy="941137"/>
          </a:xfrm>
          <a:prstGeom prst="rect">
            <a:avLst/>
          </a:prstGeom>
        </p:spPr>
      </p:pic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9721B977-8BB2-26AA-8CB5-444FA51AD5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863A1897-4D5B-E6A1-D0A5-7112CC82A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666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0D218F-28C7-61F7-1B34-5B70AE2F4C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Tutorial Background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74F29E6-34E4-725C-5BDC-5DF37C36C26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Metcalfe’s Law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Deep Nets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Pre-training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Fine-Tuning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Inference</a:t>
            </a:r>
          </a:p>
          <a:p>
            <a:r>
              <a:rPr lang="en-US" dirty="0"/>
              <a:t>Specter</a:t>
            </a:r>
          </a:p>
          <a:p>
            <a:pPr>
              <a:buFont typeface="Wingdings" pitchFamily="2" charset="2"/>
              <a:buChar char="Ø"/>
            </a:pPr>
            <a:r>
              <a:rPr lang="en-US" b="1" dirty="0"/>
              <a:t>GNNs</a:t>
            </a:r>
          </a:p>
          <a:p>
            <a:r>
              <a:rPr lang="en-US" dirty="0"/>
              <a:t>Approximate Nearest Neighbors</a:t>
            </a:r>
          </a:p>
          <a:p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72876BD-20DE-C860-770D-3F4CB3454F3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Graphs</a:t>
            </a:r>
          </a:p>
          <a:p>
            <a:pPr lvl="1"/>
            <a:r>
              <a:rPr lang="en-US" dirty="0"/>
              <a:t>Random Walks</a:t>
            </a:r>
          </a:p>
          <a:p>
            <a:pPr lvl="1"/>
            <a:r>
              <a:rPr lang="en-US" dirty="0"/>
              <a:t>Shortest Paths</a:t>
            </a:r>
          </a:p>
          <a:p>
            <a:r>
              <a:rPr lang="en-US" dirty="0"/>
              <a:t>Linear Algebra</a:t>
            </a:r>
          </a:p>
          <a:p>
            <a:pPr lvl="1"/>
            <a:r>
              <a:rPr lang="en-US" dirty="0"/>
              <a:t>SVDs</a:t>
            </a:r>
          </a:p>
          <a:p>
            <a:pPr lvl="1"/>
            <a:r>
              <a:rPr lang="en-US" dirty="0"/>
              <a:t>Latent Semantic Indexing</a:t>
            </a:r>
          </a:p>
          <a:p>
            <a:pPr lvl="1"/>
            <a:r>
              <a:rPr lang="en-US" dirty="0"/>
              <a:t>Laplacians</a:t>
            </a:r>
          </a:p>
          <a:p>
            <a:pPr lvl="1"/>
            <a:r>
              <a:rPr lang="en-US" dirty="0" err="1"/>
              <a:t>ProNE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379671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210485-433E-8983-4078-E79EB37ECF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GNN Alternative</a:t>
            </a:r>
            <a:endParaRPr lang="en-US" dirty="0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DFA23AFC-E6D2-EF02-224C-EB54912007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820" t="62" r="71821" b="65407"/>
          <a:stretch/>
        </p:blipFill>
        <p:spPr>
          <a:xfrm>
            <a:off x="1258330" y="2853484"/>
            <a:ext cx="2498454" cy="2989357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8DB3C6B-5DE7-267F-6398-AA432884056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190" t="43236" r="58801" b="20778"/>
          <a:stretch/>
        </p:blipFill>
        <p:spPr>
          <a:xfrm>
            <a:off x="4006996" y="2853484"/>
            <a:ext cx="2733873" cy="2976349"/>
          </a:xfrm>
          <a:prstGeom prst="rect">
            <a:avLst/>
          </a:prstGeom>
        </p:spPr>
      </p:pic>
      <p:pic>
        <p:nvPicPr>
          <p:cNvPr id="8" name="Graphic 7" descr="Add outline">
            <a:extLst>
              <a:ext uri="{FF2B5EF4-FFF2-40B4-BE49-F238E27FC236}">
                <a16:creationId xmlns:a16="http://schemas.microsoft.com/office/drawing/2014/main" id="{2B2977D3-4C0C-172D-7DF5-4F958FAFF3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60914" y="3544094"/>
            <a:ext cx="914400" cy="914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890E61F-B284-C1C8-1864-329AFF4DD949}"/>
              </a:ext>
            </a:extLst>
          </p:cNvPr>
          <p:cNvSpPr txBox="1"/>
          <p:nvPr/>
        </p:nvSpPr>
        <p:spPr>
          <a:xfrm>
            <a:off x="1898351" y="5911790"/>
            <a:ext cx="609206" cy="40011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zh-CN" sz="2000" dirty="0"/>
              <a:t>Text</a:t>
            </a:r>
            <a:endParaRPr lang="en-US" sz="2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2CBBAC-3715-0187-8585-B62D902F6362}"/>
              </a:ext>
            </a:extLst>
          </p:cNvPr>
          <p:cNvSpPr txBox="1"/>
          <p:nvPr/>
        </p:nvSpPr>
        <p:spPr>
          <a:xfrm>
            <a:off x="4903071" y="5842841"/>
            <a:ext cx="993926" cy="40011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zh-CN" sz="2000" dirty="0"/>
              <a:t>Context</a:t>
            </a:r>
            <a:endParaRPr lang="en-US" sz="2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C140AE9-79EF-7E72-C77C-4C81FF154061}"/>
              </a:ext>
            </a:extLst>
          </p:cNvPr>
          <p:cNvSpPr txBox="1"/>
          <p:nvPr/>
        </p:nvSpPr>
        <p:spPr>
          <a:xfrm>
            <a:off x="7661564" y="3724295"/>
            <a:ext cx="997527" cy="55399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CN" sz="3000" dirty="0"/>
              <a:t>GNN</a:t>
            </a:r>
            <a:endParaRPr lang="en-US" sz="3000" dirty="0"/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F860B762-00E0-32C4-F542-E06B3D261F91}"/>
              </a:ext>
            </a:extLst>
          </p:cNvPr>
          <p:cNvSpPr>
            <a:spLocks/>
          </p:cNvSpPr>
          <p:nvPr/>
        </p:nvSpPr>
        <p:spPr>
          <a:xfrm>
            <a:off x="6871855" y="3779715"/>
            <a:ext cx="692727" cy="3657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AB288CC9-1C99-7F82-DCCC-BFED5BF174E6}"/>
              </a:ext>
            </a:extLst>
          </p:cNvPr>
          <p:cNvSpPr>
            <a:spLocks/>
          </p:cNvSpPr>
          <p:nvPr/>
        </p:nvSpPr>
        <p:spPr>
          <a:xfrm>
            <a:off x="8756073" y="3812969"/>
            <a:ext cx="692727" cy="3657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DA4D6ED-FF1D-7430-ED60-82AFD9E630EC}"/>
                  </a:ext>
                </a:extLst>
              </p:cNvPr>
              <p:cNvSpPr txBox="1"/>
              <p:nvPr/>
            </p:nvSpPr>
            <p:spPr>
              <a:xfrm>
                <a:off x="9410698" y="3637698"/>
                <a:ext cx="1814946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000" dirty="0"/>
                  <a:t>Embeddings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DA4D6ED-FF1D-7430-ED60-82AFD9E630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0698" y="3637698"/>
                <a:ext cx="1814946" cy="707886"/>
              </a:xfrm>
              <a:prstGeom prst="rect">
                <a:avLst/>
              </a:prstGeom>
              <a:blipFill>
                <a:blip r:embed="rId6"/>
                <a:stretch>
                  <a:fillRect t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ular Callout 5">
            <a:extLst>
              <a:ext uri="{FF2B5EF4-FFF2-40B4-BE49-F238E27FC236}">
                <a16:creationId xmlns:a16="http://schemas.microsoft.com/office/drawing/2014/main" id="{B4D70CFA-A7FD-F994-6062-00A45C2BF2C7}"/>
              </a:ext>
            </a:extLst>
          </p:cNvPr>
          <p:cNvSpPr/>
          <p:nvPr/>
        </p:nvSpPr>
        <p:spPr>
          <a:xfrm>
            <a:off x="7442075" y="1794612"/>
            <a:ext cx="1968623" cy="909951"/>
          </a:xfrm>
          <a:prstGeom prst="wedgeRectCallout">
            <a:avLst>
              <a:gd name="adj1" fmla="val -17234"/>
              <a:gd name="adj2" fmla="val 147498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Black Box</a:t>
            </a:r>
          </a:p>
        </p:txBody>
      </p:sp>
    </p:spTree>
    <p:extLst>
      <p:ext uri="{BB962C8B-B14F-4D97-AF65-F5344CB8AC3E}">
        <p14:creationId xmlns:p14="http://schemas.microsoft.com/office/powerpoint/2010/main" val="3279592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D7CF24-DC4E-3993-7C17-4737DE9E4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Why</a:t>
            </a:r>
            <a:r>
              <a:rPr lang="zh-CN" altLang="en-US" dirty="0"/>
              <a:t> </a:t>
            </a:r>
            <a:r>
              <a:rPr lang="en-US" altLang="zh-CN" dirty="0"/>
              <a:t>GNN?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C85180-8315-6784-0D65-37029A7CA9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391" y="1452684"/>
            <a:ext cx="7820464" cy="39770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8A27D6A-B196-5E94-E7CC-A01FB7A399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5775" y="365125"/>
            <a:ext cx="6048025" cy="5697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04997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420029-135D-44CE-81A6-1812F86C2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What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GNN?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22F8F79-23C7-4F82-7073-80E2990FC1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Node </a:t>
            </a:r>
            <a:r>
              <a:rPr lang="zh-CN" altLang="en-US" dirty="0"/>
              <a:t> </a:t>
            </a:r>
            <a:r>
              <a:rPr lang="en-US" altLang="zh-CN" dirty="0"/>
              <a:t>(a</a:t>
            </a:r>
            <a:r>
              <a:rPr lang="zh-CN" altLang="en-US" dirty="0"/>
              <a:t> </a:t>
            </a:r>
            <a:r>
              <a:rPr lang="en-US" altLang="zh-CN" dirty="0"/>
              <a:t>paper): </a:t>
            </a:r>
            <a:r>
              <a:rPr lang="zh-CN" altLang="en-US" dirty="0"/>
              <a:t> </a:t>
            </a:r>
            <a:r>
              <a:rPr lang="en-US" altLang="zh-CN" dirty="0"/>
              <a:t>specter embedding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en-US" altLang="zh-CN" dirty="0"/>
              <a:t>Edge: citation</a:t>
            </a:r>
            <a:endParaRPr lang="en-US" dirty="0"/>
          </a:p>
        </p:txBody>
      </p:sp>
      <p:pic>
        <p:nvPicPr>
          <p:cNvPr id="1026" name="Picture 2" descr="aggregate_neighbors">
            <a:extLst>
              <a:ext uri="{FF2B5EF4-FFF2-40B4-BE49-F238E27FC236}">
                <a16:creationId xmlns:a16="http://schemas.microsoft.com/office/drawing/2014/main" id="{9604A49F-7B94-F078-5BC6-4983CDEE5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9549" y="2838204"/>
            <a:ext cx="6891088" cy="3136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0D0957F-3ACE-CE9B-91D2-9B52B1A9E86D}"/>
              </a:ext>
            </a:extLst>
          </p:cNvPr>
          <p:cNvSpPr txBox="1"/>
          <p:nvPr/>
        </p:nvSpPr>
        <p:spPr>
          <a:xfrm>
            <a:off x="838200" y="6444728"/>
            <a:ext cx="10282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Ref:</a:t>
            </a:r>
            <a:r>
              <a:rPr lang="zh-CN" altLang="en-US" dirty="0"/>
              <a:t> </a:t>
            </a:r>
            <a:r>
              <a:rPr lang="en-US" altLang="zh-CN" dirty="0">
                <a:hlinkClick r:id="rId3"/>
              </a:rPr>
              <a:t>https://snap-stanford.github.io/cs224w-notes/machine-learning-with-networks/graph-neural-networks</a:t>
            </a:r>
            <a:r>
              <a:rPr lang="en-US" altLang="zh-CN" dirty="0"/>
              <a:t>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9E7228F-2919-5A63-686A-432558A70079}"/>
                  </a:ext>
                </a:extLst>
              </p:cNvPr>
              <p:cNvSpPr txBox="1"/>
              <p:nvPr/>
            </p:nvSpPr>
            <p:spPr>
              <a:xfrm>
                <a:off x="2120738" y="5396621"/>
                <a:ext cx="2359940" cy="71340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000" dirty="0"/>
                  <a:t>Input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Citation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Graph</a:t>
                </a:r>
                <a14:m>
                  <m:oMath xmlns:m="http://schemas.openxmlformats.org/officeDocument/2006/math">
                    <m:r>
                      <a:rPr lang="zh-CN" altLang="en-US" sz="20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altLang="zh-CN" sz="2000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zh-CN" altLang="en-US" sz="2000" dirty="0"/>
                  <a:t> </a:t>
                </a:r>
                <a:endParaRPr lang="en-US" sz="2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9E7228F-2919-5A63-686A-432558A700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0738" y="5396621"/>
                <a:ext cx="2359940" cy="713400"/>
              </a:xfrm>
              <a:prstGeom prst="rect">
                <a:avLst/>
              </a:prstGeom>
              <a:blipFill>
                <a:blip r:embed="rId4"/>
                <a:stretch>
                  <a:fillRect l="-2688" t="-3509" r="-16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C50319C-4337-F1FC-34BC-29FCE42D3431}"/>
                  </a:ext>
                </a:extLst>
              </p:cNvPr>
              <p:cNvSpPr txBox="1"/>
              <p:nvPr/>
            </p:nvSpPr>
            <p:spPr>
              <a:xfrm>
                <a:off x="7626246" y="2004873"/>
                <a:ext cx="2808782" cy="70788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2000" dirty="0"/>
                  <a:t>Input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specter embedding</a:t>
                </a:r>
                <a:endParaRPr lang="en-US" altLang="zh-CN" sz="2000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</m:sSup>
                  </m:oMath>
                </a14:m>
                <a:r>
                  <a:rPr lang="en-US" altLang="zh-CN" sz="2000" dirty="0"/>
                  <a:t>,</a:t>
                </a:r>
                <a:r>
                  <a:rPr lang="zh-CN" altLang="en-US" sz="2000" dirty="0"/>
                  <a:t> </a:t>
                </a:r>
                <a:r>
                  <a:rPr lang="en-US" altLang="zh-CN" sz="2000" dirty="0" err="1"/>
                  <a:t>i</a:t>
                </a:r>
                <a:r>
                  <a:rPr lang="en-US" altLang="zh-CN" sz="2000" dirty="0"/>
                  <a:t>=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{1,…N}</a:t>
                </a:r>
                <a:endParaRPr lang="en-US" sz="2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C50319C-4337-F1FC-34BC-29FCE42D34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6246" y="2004873"/>
                <a:ext cx="2808782" cy="707886"/>
              </a:xfrm>
              <a:prstGeom prst="rect">
                <a:avLst/>
              </a:prstGeom>
              <a:blipFill>
                <a:blip r:embed="rId5"/>
                <a:stretch>
                  <a:fillRect l="-1802" t="-3509" r="-1802" b="-140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EEFEC33-A153-0057-2ABB-41F8DD4BE65E}"/>
                  </a:ext>
                </a:extLst>
              </p:cNvPr>
              <p:cNvSpPr txBox="1"/>
              <p:nvPr/>
            </p:nvSpPr>
            <p:spPr>
              <a:xfrm>
                <a:off x="4408964" y="3324610"/>
                <a:ext cx="2181046" cy="73424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2000" dirty="0"/>
                  <a:t>Output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embedding</a:t>
                </a:r>
                <a:endParaRPr lang="en-US" altLang="zh-CN" sz="2000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EEFEC33-A153-0057-2ABB-41F8DD4BE6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8964" y="3324610"/>
                <a:ext cx="2181046" cy="734240"/>
              </a:xfrm>
              <a:prstGeom prst="rect">
                <a:avLst/>
              </a:prstGeom>
              <a:blipFill>
                <a:blip r:embed="rId6"/>
                <a:stretch>
                  <a:fillRect l="-2326" t="-3390" r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ight Arrow 10">
            <a:extLst>
              <a:ext uri="{FF2B5EF4-FFF2-40B4-BE49-F238E27FC236}">
                <a16:creationId xmlns:a16="http://schemas.microsoft.com/office/drawing/2014/main" id="{AE7F3E71-B738-1C8C-913E-4977D6D147E0}"/>
              </a:ext>
            </a:extLst>
          </p:cNvPr>
          <p:cNvSpPr/>
          <p:nvPr/>
        </p:nvSpPr>
        <p:spPr>
          <a:xfrm rot="5400000">
            <a:off x="5248894" y="4094475"/>
            <a:ext cx="312449" cy="2400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ABAA197D-DEF1-7288-85C0-4589B7148CE2}"/>
              </a:ext>
            </a:extLst>
          </p:cNvPr>
          <p:cNvSpPr/>
          <p:nvPr/>
        </p:nvSpPr>
        <p:spPr>
          <a:xfrm rot="5400000">
            <a:off x="8551577" y="2832418"/>
            <a:ext cx="312449" cy="2400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ular Callout 2">
            <a:extLst>
              <a:ext uri="{FF2B5EF4-FFF2-40B4-BE49-F238E27FC236}">
                <a16:creationId xmlns:a16="http://schemas.microsoft.com/office/drawing/2014/main" id="{9F235876-DC2B-34BA-8580-BA3F352A4018}"/>
              </a:ext>
            </a:extLst>
          </p:cNvPr>
          <p:cNvSpPr/>
          <p:nvPr/>
        </p:nvSpPr>
        <p:spPr>
          <a:xfrm>
            <a:off x="5525128" y="5495350"/>
            <a:ext cx="1533479" cy="780118"/>
          </a:xfrm>
          <a:prstGeom prst="wedgeRectCallout">
            <a:avLst>
              <a:gd name="adj1" fmla="val 63854"/>
              <a:gd name="adj2" fmla="val -4860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1-hop</a:t>
            </a:r>
          </a:p>
        </p:txBody>
      </p:sp>
      <p:sp>
        <p:nvSpPr>
          <p:cNvPr id="5" name="Rectangular Callout 4">
            <a:extLst>
              <a:ext uri="{FF2B5EF4-FFF2-40B4-BE49-F238E27FC236}">
                <a16:creationId xmlns:a16="http://schemas.microsoft.com/office/drawing/2014/main" id="{1A5ABA48-A3F0-B0D1-B402-C52A82EBD7C7}"/>
              </a:ext>
            </a:extLst>
          </p:cNvPr>
          <p:cNvSpPr/>
          <p:nvPr/>
        </p:nvSpPr>
        <p:spPr>
          <a:xfrm>
            <a:off x="9374426" y="4973203"/>
            <a:ext cx="1533479" cy="780118"/>
          </a:xfrm>
          <a:prstGeom prst="wedgeRectCallout">
            <a:avLst>
              <a:gd name="adj1" fmla="val -79918"/>
              <a:gd name="adj2" fmla="val -3818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2-hop</a:t>
            </a:r>
          </a:p>
        </p:txBody>
      </p:sp>
      <p:sp>
        <p:nvSpPr>
          <p:cNvPr id="10" name="Rectangular Callout 9">
            <a:extLst>
              <a:ext uri="{FF2B5EF4-FFF2-40B4-BE49-F238E27FC236}">
                <a16:creationId xmlns:a16="http://schemas.microsoft.com/office/drawing/2014/main" id="{651D4D4A-7306-AA6C-3BB8-DC4962B4EB2B}"/>
              </a:ext>
            </a:extLst>
          </p:cNvPr>
          <p:cNvSpPr/>
          <p:nvPr/>
        </p:nvSpPr>
        <p:spPr>
          <a:xfrm>
            <a:off x="6616652" y="771492"/>
            <a:ext cx="2413985" cy="919196"/>
          </a:xfrm>
          <a:prstGeom prst="wedgeRectCallout">
            <a:avLst>
              <a:gd name="adj1" fmla="val -5001"/>
              <a:gd name="adj2" fmla="val 23040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Matrix Computation</a:t>
            </a:r>
          </a:p>
        </p:txBody>
      </p:sp>
      <p:sp>
        <p:nvSpPr>
          <p:cNvPr id="13" name="Rectangular Callout 12">
            <a:extLst>
              <a:ext uri="{FF2B5EF4-FFF2-40B4-BE49-F238E27FC236}">
                <a16:creationId xmlns:a16="http://schemas.microsoft.com/office/drawing/2014/main" id="{23988F7C-66DD-1253-E10D-1351A9B7DC1E}"/>
              </a:ext>
            </a:extLst>
          </p:cNvPr>
          <p:cNvSpPr/>
          <p:nvPr/>
        </p:nvSpPr>
        <p:spPr>
          <a:xfrm>
            <a:off x="6616652" y="780984"/>
            <a:ext cx="2413985" cy="919196"/>
          </a:xfrm>
          <a:prstGeom prst="wedgeRectCallout">
            <a:avLst>
              <a:gd name="adj1" fmla="val -56348"/>
              <a:gd name="adj2" fmla="val 31882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Matrix Computation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53BDB77-FD86-D931-1323-91F08E930749}"/>
              </a:ext>
            </a:extLst>
          </p:cNvPr>
          <p:cNvSpPr/>
          <p:nvPr/>
        </p:nvSpPr>
        <p:spPr>
          <a:xfrm>
            <a:off x="4480678" y="2734185"/>
            <a:ext cx="6989380" cy="37105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407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3" grpId="0" animBg="1"/>
      <p:bldP spid="5" grpId="0" animBg="1"/>
      <p:bldP spid="10" grpId="0" animBg="1"/>
      <p:bldP spid="13" grpId="0" animBg="1"/>
      <p:bldP spid="14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84FA3-8E55-5A47-ED0D-D6C8F0923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Challenge Scale</a:t>
            </a:r>
            <a:br>
              <a:rPr lang="en-US" altLang="zh-CN" dirty="0"/>
            </a:b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Parallelism </a:t>
            </a:r>
            <a:r>
              <a:rPr lang="en-US" altLang="zh-CN" dirty="0" err="1"/>
              <a:t>v.s</a:t>
            </a:r>
            <a:r>
              <a:rPr lang="en-US" altLang="zh-CN" dirty="0"/>
              <a:t>.</a:t>
            </a:r>
            <a:r>
              <a:rPr lang="zh-CN" altLang="en-US" dirty="0"/>
              <a:t> </a:t>
            </a:r>
            <a:r>
              <a:rPr lang="en-US" altLang="zh-CN" dirty="0" err="1"/>
              <a:t>Gsplit</a:t>
            </a:r>
            <a:r>
              <a:rPr lang="zh-CN" altLang="en-US" dirty="0"/>
              <a:t> </a:t>
            </a:r>
            <a:r>
              <a:rPr lang="en-US" altLang="zh-CN" dirty="0"/>
              <a:t>Parallelism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82D7CF8-6D8F-9A45-C13B-428782C2ED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38702" y="1727200"/>
            <a:ext cx="5334000" cy="17018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F321EF7-766F-D9C4-9820-65C029A83E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739900"/>
            <a:ext cx="4686300" cy="16891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8C6B8AB-0916-325A-C7D8-FC1DD2FE4543}"/>
              </a:ext>
            </a:extLst>
          </p:cNvPr>
          <p:cNvSpPr txBox="1"/>
          <p:nvPr/>
        </p:nvSpPr>
        <p:spPr>
          <a:xfrm>
            <a:off x="704719" y="3526674"/>
            <a:ext cx="48197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Today’s</a:t>
            </a:r>
            <a:r>
              <a:rPr lang="zh-CN" altLang="en-US" sz="2000" dirty="0"/>
              <a:t> </a:t>
            </a:r>
            <a:r>
              <a:rPr lang="en-US" altLang="zh-CN" sz="2000" dirty="0"/>
              <a:t>data</a:t>
            </a:r>
            <a:r>
              <a:rPr lang="zh-CN" altLang="en-US" sz="2000" dirty="0"/>
              <a:t> </a:t>
            </a:r>
            <a:r>
              <a:rPr lang="en-US" altLang="zh-CN" sz="2000" dirty="0"/>
              <a:t>parallelism</a:t>
            </a:r>
            <a:r>
              <a:rPr lang="zh-CN" altLang="en-US" sz="2000" dirty="0"/>
              <a:t> </a:t>
            </a:r>
            <a:r>
              <a:rPr lang="en-US" altLang="zh-CN" sz="2000" dirty="0"/>
              <a:t>(e.g.,</a:t>
            </a:r>
            <a:r>
              <a:rPr lang="zh-CN" altLang="en-US" sz="2000" dirty="0"/>
              <a:t> </a:t>
            </a:r>
            <a:r>
              <a:rPr lang="en-US" altLang="zh-CN" sz="2000" dirty="0"/>
              <a:t>DGL,</a:t>
            </a:r>
            <a:r>
              <a:rPr lang="zh-CN" altLang="en-US" sz="2000" dirty="0"/>
              <a:t> </a:t>
            </a:r>
            <a:r>
              <a:rPr lang="en-US" altLang="zh-CN" sz="2000" dirty="0" err="1"/>
              <a:t>PaGraph</a:t>
            </a:r>
            <a:r>
              <a:rPr lang="en-US" altLang="zh-CN" sz="2000" dirty="0"/>
              <a:t>)</a:t>
            </a:r>
            <a:endParaRPr lang="en-US" sz="2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29333DA-9281-2504-2D10-1C28F81EF5C9}"/>
              </a:ext>
            </a:extLst>
          </p:cNvPr>
          <p:cNvSpPr txBox="1"/>
          <p:nvPr/>
        </p:nvSpPr>
        <p:spPr>
          <a:xfrm>
            <a:off x="7273212" y="3550778"/>
            <a:ext cx="37003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Proposed</a:t>
            </a:r>
            <a:r>
              <a:rPr lang="zh-CN" altLang="en-US" sz="2000" dirty="0"/>
              <a:t> </a:t>
            </a:r>
            <a:r>
              <a:rPr lang="en-US" altLang="zh-CN" sz="2000" dirty="0"/>
              <a:t>split</a:t>
            </a:r>
            <a:r>
              <a:rPr lang="zh-CN" altLang="en-US" sz="2000" dirty="0"/>
              <a:t> </a:t>
            </a:r>
            <a:r>
              <a:rPr lang="en-US" altLang="zh-CN" sz="2000" dirty="0"/>
              <a:t>parallelism</a:t>
            </a:r>
            <a:r>
              <a:rPr lang="zh-CN" altLang="en-US" sz="2000" dirty="0"/>
              <a:t> </a:t>
            </a:r>
            <a:r>
              <a:rPr lang="en-US" altLang="zh-CN" sz="2000" dirty="0"/>
              <a:t>(</a:t>
            </a:r>
            <a:r>
              <a:rPr lang="en-US" altLang="zh-CN" sz="2000" dirty="0" err="1"/>
              <a:t>Gsplit</a:t>
            </a:r>
            <a:r>
              <a:rPr lang="en-US" altLang="zh-CN" sz="2000" dirty="0"/>
              <a:t>)</a:t>
            </a:r>
            <a:endParaRPr lang="en-US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42E8B4-CBC5-6EB7-E242-7BBC4D889324}"/>
              </a:ext>
            </a:extLst>
          </p:cNvPr>
          <p:cNvSpPr txBox="1"/>
          <p:nvPr/>
        </p:nvSpPr>
        <p:spPr>
          <a:xfrm>
            <a:off x="291740" y="5285716"/>
            <a:ext cx="1046552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2800" dirty="0">
                <a:sym typeface="Wingdings" pitchFamily="2" charset="2"/>
              </a:rPr>
              <a:t>Data</a:t>
            </a:r>
            <a:r>
              <a:rPr lang="zh-CN" altLang="en-US" sz="2800" dirty="0">
                <a:sym typeface="Wingdings" pitchFamily="2" charset="2"/>
              </a:rPr>
              <a:t> </a:t>
            </a:r>
            <a:r>
              <a:rPr lang="en-US" altLang="zh-CN" sz="2800" dirty="0">
                <a:sym typeface="Wingdings" pitchFamily="2" charset="2"/>
              </a:rPr>
              <a:t>parallelism</a:t>
            </a:r>
            <a:r>
              <a:rPr lang="zh-CN" altLang="en-US" sz="2800" dirty="0">
                <a:sym typeface="Wingdings" pitchFamily="2" charset="2"/>
              </a:rPr>
              <a:t> </a:t>
            </a:r>
            <a:r>
              <a:rPr lang="en-US" altLang="zh-CN" sz="2800" dirty="0">
                <a:sym typeface="Wingdings" pitchFamily="2" charset="2"/>
              </a:rPr>
              <a:t>–</a:t>
            </a:r>
            <a:r>
              <a:rPr lang="zh-CN" altLang="en-US" sz="2800" dirty="0">
                <a:sym typeface="Wingdings" pitchFamily="2" charset="2"/>
              </a:rPr>
              <a:t> </a:t>
            </a:r>
            <a:r>
              <a:rPr lang="en-US" altLang="zh-CN" sz="2800" dirty="0">
                <a:sym typeface="Wingdings" pitchFamily="2" charset="2"/>
              </a:rPr>
              <a:t>too much communication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2800" b="1" dirty="0">
                <a:sym typeface="Wingdings" pitchFamily="2" charset="2"/>
              </a:rPr>
              <a:t>Split</a:t>
            </a:r>
            <a:r>
              <a:rPr lang="zh-CN" altLang="en-US" sz="2800" b="1" dirty="0">
                <a:sym typeface="Wingdings" pitchFamily="2" charset="2"/>
              </a:rPr>
              <a:t> </a:t>
            </a:r>
            <a:r>
              <a:rPr lang="en-US" altLang="zh-CN" sz="2800" b="1" dirty="0">
                <a:sym typeface="Wingdings" pitchFamily="2" charset="2"/>
              </a:rPr>
              <a:t>parallelism</a:t>
            </a:r>
            <a:r>
              <a:rPr lang="zh-CN" altLang="en-US" sz="2800" b="1" dirty="0">
                <a:sym typeface="Wingdings" pitchFamily="2" charset="2"/>
              </a:rPr>
              <a:t> </a:t>
            </a:r>
            <a:r>
              <a:rPr lang="en-US" altLang="zh-CN" sz="2800" b="1" dirty="0">
                <a:sym typeface="Wingdings" pitchFamily="2" charset="2"/>
              </a:rPr>
              <a:t>(Proposed)</a:t>
            </a:r>
            <a:r>
              <a:rPr lang="zh-CN" altLang="en-US" sz="2800" b="1" dirty="0">
                <a:sym typeface="Wingdings" pitchFamily="2" charset="2"/>
              </a:rPr>
              <a:t>  </a:t>
            </a:r>
            <a:endParaRPr lang="en-US" sz="2800" b="1" dirty="0"/>
          </a:p>
        </p:txBody>
      </p:sp>
      <p:sp>
        <p:nvSpPr>
          <p:cNvPr id="6" name="Rectangular Callout 5">
            <a:extLst>
              <a:ext uri="{FF2B5EF4-FFF2-40B4-BE49-F238E27FC236}">
                <a16:creationId xmlns:a16="http://schemas.microsoft.com/office/drawing/2014/main" id="{9C6A1617-9ECC-8534-BDCD-ABC4F8EA013E}"/>
              </a:ext>
            </a:extLst>
          </p:cNvPr>
          <p:cNvSpPr/>
          <p:nvPr/>
        </p:nvSpPr>
        <p:spPr>
          <a:xfrm>
            <a:off x="1253417" y="4113198"/>
            <a:ext cx="1861192" cy="780118"/>
          </a:xfrm>
          <a:prstGeom prst="wedgeRectCallout">
            <a:avLst>
              <a:gd name="adj1" fmla="val 31101"/>
              <a:gd name="adj2" fmla="val -7986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Standard</a:t>
            </a:r>
          </a:p>
        </p:txBody>
      </p:sp>
      <p:sp>
        <p:nvSpPr>
          <p:cNvPr id="10" name="Rectangular Callout 9">
            <a:extLst>
              <a:ext uri="{FF2B5EF4-FFF2-40B4-BE49-F238E27FC236}">
                <a16:creationId xmlns:a16="http://schemas.microsoft.com/office/drawing/2014/main" id="{C81280D6-6C0E-66E3-4D6C-CE3158D7738B}"/>
              </a:ext>
            </a:extLst>
          </p:cNvPr>
          <p:cNvSpPr/>
          <p:nvPr/>
        </p:nvSpPr>
        <p:spPr>
          <a:xfrm>
            <a:off x="9832968" y="313257"/>
            <a:ext cx="1861192" cy="780118"/>
          </a:xfrm>
          <a:prstGeom prst="wedgeRectCallout">
            <a:avLst>
              <a:gd name="adj1" fmla="val -62246"/>
              <a:gd name="adj2" fmla="val 11809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Proposed</a:t>
            </a:r>
          </a:p>
        </p:txBody>
      </p:sp>
    </p:spTree>
    <p:extLst>
      <p:ext uri="{BB962C8B-B14F-4D97-AF65-F5344CB8AC3E}">
        <p14:creationId xmlns:p14="http://schemas.microsoft.com/office/powerpoint/2010/main" val="1708103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84FA3-8E55-5A47-ED0D-D6C8F0923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097" y="355449"/>
            <a:ext cx="5049763" cy="1325563"/>
          </a:xfrm>
        </p:spPr>
        <p:txBody>
          <a:bodyPr>
            <a:noAutofit/>
          </a:bodyPr>
          <a:lstStyle/>
          <a:p>
            <a:r>
              <a:rPr lang="en-US" altLang="zh-CN" sz="5400" dirty="0" err="1"/>
              <a:t>Gsplit</a:t>
            </a:r>
            <a:r>
              <a:rPr lang="en-US" altLang="zh-CN" sz="5400" dirty="0"/>
              <a:t> is Faster</a:t>
            </a:r>
            <a:endParaRPr lang="en-US" sz="54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82D7CF8-6D8F-9A45-C13B-428782C2ED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38702" y="1727200"/>
            <a:ext cx="5334000" cy="17018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F321EF7-766F-D9C4-9820-65C029A83E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739900"/>
            <a:ext cx="4686300" cy="16891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8C6B8AB-0916-325A-C7D8-FC1DD2FE4543}"/>
              </a:ext>
            </a:extLst>
          </p:cNvPr>
          <p:cNvSpPr txBox="1"/>
          <p:nvPr/>
        </p:nvSpPr>
        <p:spPr>
          <a:xfrm>
            <a:off x="704719" y="3526674"/>
            <a:ext cx="48197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Today’s</a:t>
            </a:r>
            <a:r>
              <a:rPr lang="zh-CN" altLang="en-US" sz="2000" dirty="0"/>
              <a:t> </a:t>
            </a:r>
            <a:r>
              <a:rPr lang="en-US" altLang="zh-CN" sz="2000" dirty="0"/>
              <a:t>data</a:t>
            </a:r>
            <a:r>
              <a:rPr lang="zh-CN" altLang="en-US" sz="2000" dirty="0"/>
              <a:t> </a:t>
            </a:r>
            <a:r>
              <a:rPr lang="en-US" altLang="zh-CN" sz="2000" dirty="0"/>
              <a:t>parallelism</a:t>
            </a:r>
            <a:r>
              <a:rPr lang="zh-CN" altLang="en-US" sz="2000" dirty="0"/>
              <a:t> </a:t>
            </a:r>
            <a:r>
              <a:rPr lang="en-US" altLang="zh-CN" sz="2000" dirty="0"/>
              <a:t>(e.g.,</a:t>
            </a:r>
            <a:r>
              <a:rPr lang="zh-CN" altLang="en-US" sz="2000" dirty="0"/>
              <a:t> </a:t>
            </a:r>
            <a:r>
              <a:rPr lang="en-US" altLang="zh-CN" sz="2000" dirty="0"/>
              <a:t>DGL,</a:t>
            </a:r>
            <a:r>
              <a:rPr lang="zh-CN" altLang="en-US" sz="2000" dirty="0"/>
              <a:t> </a:t>
            </a:r>
            <a:r>
              <a:rPr lang="en-US" altLang="zh-CN" sz="2000" dirty="0" err="1"/>
              <a:t>PaGraph</a:t>
            </a:r>
            <a:r>
              <a:rPr lang="en-US" altLang="zh-CN" sz="2000" dirty="0"/>
              <a:t>)</a:t>
            </a:r>
            <a:endParaRPr lang="en-US" sz="2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29333DA-9281-2504-2D10-1C28F81EF5C9}"/>
              </a:ext>
            </a:extLst>
          </p:cNvPr>
          <p:cNvSpPr txBox="1"/>
          <p:nvPr/>
        </p:nvSpPr>
        <p:spPr>
          <a:xfrm>
            <a:off x="7273212" y="3550778"/>
            <a:ext cx="37003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Proposed</a:t>
            </a:r>
            <a:r>
              <a:rPr lang="zh-CN" altLang="en-US" sz="2000" dirty="0"/>
              <a:t> </a:t>
            </a:r>
            <a:r>
              <a:rPr lang="en-US" altLang="zh-CN" sz="2000" dirty="0"/>
              <a:t>split</a:t>
            </a:r>
            <a:r>
              <a:rPr lang="zh-CN" altLang="en-US" sz="2000" dirty="0"/>
              <a:t> </a:t>
            </a:r>
            <a:r>
              <a:rPr lang="en-US" altLang="zh-CN" sz="2000" dirty="0"/>
              <a:t>parallelism</a:t>
            </a:r>
            <a:r>
              <a:rPr lang="zh-CN" altLang="en-US" sz="2000" dirty="0"/>
              <a:t> </a:t>
            </a:r>
            <a:r>
              <a:rPr lang="en-US" altLang="zh-CN" sz="2000" dirty="0"/>
              <a:t>(</a:t>
            </a:r>
            <a:r>
              <a:rPr lang="en-US" altLang="zh-CN" sz="2000" dirty="0" err="1"/>
              <a:t>Gsplit</a:t>
            </a:r>
            <a:r>
              <a:rPr lang="en-US" altLang="zh-CN" sz="2000" dirty="0"/>
              <a:t>)</a:t>
            </a:r>
            <a:endParaRPr lang="en-US" sz="20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893738D-82BB-53F4-EAE1-5EE526248C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6860" y="3955597"/>
            <a:ext cx="5922172" cy="296108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5589CAF-F396-56C6-2C1E-F7FCEC1652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4714" y="4024459"/>
            <a:ext cx="5672146" cy="283607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6B10FE8-6F1C-0326-520D-38C655275F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45697" y="207369"/>
            <a:ext cx="5049763" cy="1325563"/>
          </a:xfrm>
          <a:prstGeom prst="rect">
            <a:avLst/>
          </a:prstGeom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91419312-436D-CC1B-F2CA-D24BA41D7CF1}"/>
              </a:ext>
            </a:extLst>
          </p:cNvPr>
          <p:cNvSpPr/>
          <p:nvPr/>
        </p:nvSpPr>
        <p:spPr>
          <a:xfrm>
            <a:off x="6484883" y="6411310"/>
            <a:ext cx="956441" cy="32582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445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0D218F-28C7-61F7-1B34-5B70AE2F4C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Tutorial Background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74F29E6-34E4-725C-5BDC-5DF37C36C2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74766" y="1829979"/>
            <a:ext cx="5445034" cy="4351338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Metcalfe’s Law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Deep Nets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Pre-training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Fine-Tuning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Inference</a:t>
            </a:r>
          </a:p>
          <a:p>
            <a:r>
              <a:rPr lang="en-US" dirty="0"/>
              <a:t>Specter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GNNs</a:t>
            </a:r>
          </a:p>
          <a:p>
            <a:pPr>
              <a:buFont typeface="Wingdings" pitchFamily="2" charset="2"/>
              <a:buChar char="Ø"/>
            </a:pPr>
            <a:r>
              <a:rPr lang="en-US" b="1" dirty="0"/>
              <a:t>Approximate Nearest Neighbors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72876BD-20DE-C860-770D-3F4CB3454F3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Graphs</a:t>
            </a:r>
          </a:p>
          <a:p>
            <a:pPr lvl="1"/>
            <a:r>
              <a:rPr lang="en-US" dirty="0"/>
              <a:t>Random Walks</a:t>
            </a:r>
          </a:p>
          <a:p>
            <a:pPr lvl="1"/>
            <a:r>
              <a:rPr lang="en-US" dirty="0"/>
              <a:t>Shortest Paths</a:t>
            </a:r>
          </a:p>
          <a:p>
            <a:r>
              <a:rPr lang="en-US" dirty="0"/>
              <a:t>Linear Algebra</a:t>
            </a:r>
          </a:p>
          <a:p>
            <a:pPr lvl="1"/>
            <a:r>
              <a:rPr lang="en-US" dirty="0"/>
              <a:t>SVDs</a:t>
            </a:r>
          </a:p>
          <a:p>
            <a:pPr lvl="1"/>
            <a:r>
              <a:rPr lang="en-US" dirty="0"/>
              <a:t>Latent Semantic Indexing</a:t>
            </a:r>
          </a:p>
          <a:p>
            <a:pPr lvl="1"/>
            <a:r>
              <a:rPr lang="en-US" dirty="0"/>
              <a:t>Laplacians</a:t>
            </a:r>
          </a:p>
          <a:p>
            <a:pPr lvl="1"/>
            <a:r>
              <a:rPr lang="en-US" dirty="0" err="1"/>
              <a:t>ProNE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988981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7C9A77-5233-276D-EE1B-FE234F270CE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Approximate Nearest Neighbors in External Memory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CF0886-AD51-DDE8-A906-3E6C97A065C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Kenneth Church</a:t>
            </a:r>
          </a:p>
        </p:txBody>
      </p:sp>
    </p:spTree>
    <p:extLst>
      <p:ext uri="{BB962C8B-B14F-4D97-AF65-F5344CB8AC3E}">
        <p14:creationId xmlns:p14="http://schemas.microsoft.com/office/powerpoint/2010/main" val="33369361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CF168F-37A7-9E45-465B-791A1109B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Opportunity for Publication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D92C1A-0170-B900-E80C-F5AE711BF6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Well established: </a:t>
            </a:r>
          </a:p>
          <a:p>
            <a:pPr lvl="1"/>
            <a:r>
              <a:rPr lang="en-US" dirty="0"/>
              <a:t>Memory resident solutions (</a:t>
            </a:r>
            <a:r>
              <a:rPr lang="en-US" dirty="0">
                <a:hlinkClick r:id="rId2"/>
              </a:rPr>
              <a:t>annoy</a:t>
            </a:r>
            <a:r>
              <a:rPr lang="en-US" dirty="0"/>
              <a:t>)</a:t>
            </a:r>
          </a:p>
          <a:p>
            <a:r>
              <a:rPr lang="en-US" dirty="0"/>
              <a:t>Novelty:</a:t>
            </a:r>
          </a:p>
          <a:p>
            <a:pPr lvl="1"/>
            <a:r>
              <a:rPr lang="en-US" dirty="0"/>
              <a:t>External memory</a:t>
            </a:r>
          </a:p>
          <a:p>
            <a:pPr lvl="1"/>
            <a:r>
              <a:rPr lang="en-US" dirty="0" err="1"/>
              <a:t>mmap</a:t>
            </a:r>
            <a:endParaRPr lang="en-US" dirty="0"/>
          </a:p>
          <a:p>
            <a:pPr lvl="1"/>
            <a:r>
              <a:rPr lang="en-US" dirty="0"/>
              <a:t>Embarrassingly parallel </a:t>
            </a:r>
          </a:p>
          <a:p>
            <a:r>
              <a:rPr lang="en-US" dirty="0"/>
              <a:t>Standard evaluation benchmark</a:t>
            </a:r>
          </a:p>
          <a:p>
            <a:pPr lvl="1"/>
            <a:r>
              <a:rPr lang="en-US" dirty="0">
                <a:solidFill>
                  <a:srgbClr val="090909"/>
                </a:solidFill>
                <a:effectLst/>
                <a:hlinkClick r:id="rId3"/>
              </a:rPr>
              <a:t>https://ann-</a:t>
            </a:r>
            <a:r>
              <a:rPr lang="en-US" dirty="0">
                <a:solidFill>
                  <a:srgbClr val="A0CDFF"/>
                </a:solidFill>
                <a:effectLst/>
                <a:hlinkClick r:id="rId3"/>
              </a:rPr>
              <a:t>ben</a:t>
            </a:r>
            <a:r>
              <a:rPr lang="en-US" dirty="0">
                <a:solidFill>
                  <a:srgbClr val="090909"/>
                </a:solidFill>
                <a:effectLst/>
                <a:hlinkClick r:id="rId3"/>
              </a:rPr>
              <a:t>chmarks.com/</a:t>
            </a:r>
            <a:r>
              <a:rPr lang="en-US" dirty="0">
                <a:solidFill>
                  <a:srgbClr val="090909"/>
                </a:solidFill>
                <a:effectLst/>
              </a:rPr>
              <a:t> </a:t>
            </a:r>
          </a:p>
          <a:p>
            <a:pPr lvl="1"/>
            <a:r>
              <a:rPr lang="en-US" dirty="0"/>
              <a:t>May not address advantages of proposed solution</a:t>
            </a:r>
          </a:p>
          <a:p>
            <a:pPr lvl="2"/>
            <a:r>
              <a:rPr lang="en-US" dirty="0"/>
              <a:t>Indexing time: small memory footprint during indexing, embarrassingly parallel</a:t>
            </a:r>
          </a:p>
          <a:p>
            <a:pPr lvl="2"/>
            <a:r>
              <a:rPr lang="en-US" dirty="0"/>
              <a:t>Inference time: small memory footprint, quick startup</a:t>
            </a:r>
          </a:p>
          <a:p>
            <a:pPr lvl="2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952334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5B04563-345D-4B24-E5E4-E394465D6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Processing with Embeddings: Annoy / </a:t>
            </a:r>
            <a:r>
              <a:rPr lang="en-US" dirty="0" err="1"/>
              <a:t>Faiss</a:t>
            </a:r>
            <a:r>
              <a:rPr lang="en-US" dirty="0"/>
              <a:t> Approximate Nearest Neighbors (ANN)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DF54912A-71EE-01B4-B766-2844F5168D65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Indexing time: </a:t>
                </a:r>
              </a:p>
              <a:p>
                <a:pPr lvl="1"/>
                <a:r>
                  <a:rPr lang="en-US" dirty="0"/>
                  <a:t>Input: Embedding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Output: Indexes</a:t>
                </a:r>
              </a:p>
              <a:p>
                <a:r>
                  <a:rPr lang="en-US" dirty="0"/>
                  <a:t>Query time:</a:t>
                </a:r>
              </a:p>
              <a:p>
                <a:pPr lvl="1"/>
                <a:r>
                  <a:rPr lang="en-US" dirty="0"/>
                  <a:t>Input: Embedding, Indexes, query</a:t>
                </a:r>
              </a:p>
              <a:p>
                <a:pPr lvl="1"/>
                <a:r>
                  <a:rPr lang="en-US" dirty="0"/>
                  <a:t>Query: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Output: candidates,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p>
                    </m:sSup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lvl="2"/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dirty="0"/>
                  <a:t> is near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sorted by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𝑠𝑖𝑚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Recall:</a:t>
                </a:r>
              </a:p>
              <a:p>
                <a:pPr lvl="1"/>
                <a:r>
                  <a:rPr lang="en-US" dirty="0"/>
                  <a:t>map docs,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, to vectors,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map vectors to docs: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DF54912A-71EE-01B4-B766-2844F5168D6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1956" t="-26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31548CE0-02AC-0EEC-409A-ABC5154CE907}"/>
              </a:ext>
            </a:extLst>
          </p:cNvPr>
          <p:cNvSpPr txBox="1"/>
          <p:nvPr/>
        </p:nvSpPr>
        <p:spPr>
          <a:xfrm>
            <a:off x="5619540" y="4119175"/>
            <a:ext cx="609688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3"/>
              </a:rPr>
              <a:t>https://radimrehurek.com/gensim/auto_examples/tutorials/run_annoy.html</a:t>
            </a:r>
            <a:r>
              <a:rPr lang="en-US" sz="1400" dirty="0"/>
              <a:t> </a:t>
            </a:r>
          </a:p>
        </p:txBody>
      </p:sp>
      <p:pic>
        <p:nvPicPr>
          <p:cNvPr id="14" name="Content Placeholder 13" descr="A screenshot of a computer code&#10;&#10;Description automatically generated with low confidence">
            <a:extLst>
              <a:ext uri="{FF2B5EF4-FFF2-40B4-BE49-F238E27FC236}">
                <a16:creationId xmlns:a16="http://schemas.microsoft.com/office/drawing/2014/main" id="{7C5459CF-6187-1AFE-FD92-88ECC9CD0C8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5619540" y="1776613"/>
            <a:ext cx="6614875" cy="2293550"/>
          </a:xfrm>
        </p:spPr>
      </p:pic>
    </p:spTree>
    <p:extLst>
      <p:ext uri="{BB962C8B-B14F-4D97-AF65-F5344CB8AC3E}">
        <p14:creationId xmlns:p14="http://schemas.microsoft.com/office/powerpoint/2010/main" val="40903457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0BB6FE-00A2-2EED-2ACB-26AAB003B7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6000" dirty="0"/>
              <a:t>Better Together:</a:t>
            </a:r>
            <a:br>
              <a:rPr lang="en-US" dirty="0"/>
            </a:br>
            <a:r>
              <a:rPr lang="en-US" dirty="0"/>
              <a:t>Text (Titles, Abstracts, Body); Context (Citations)</a:t>
            </a:r>
          </a:p>
        </p:txBody>
      </p:sp>
      <p:pic>
        <p:nvPicPr>
          <p:cNvPr id="5" name="Content Placeholder 4" descr="A picture containing text, screenshot&#10;&#10;Description automatically generated">
            <a:extLst>
              <a:ext uri="{FF2B5EF4-FFF2-40B4-BE49-F238E27FC236}">
                <a16:creationId xmlns:a16="http://schemas.microsoft.com/office/drawing/2014/main" id="{569A0BF9-7E0A-BD1F-883F-22756708D5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4393" y="1825625"/>
            <a:ext cx="9743213" cy="4351338"/>
          </a:xfr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E6021C20-D7D5-98F6-F372-7549C03C78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4477A1-06C8-D542-F94E-8F11E4CC9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31556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0DD9B2-220B-BE0F-2523-9A5AA288EC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3E7DB6-DEC7-A52D-609D-5D367501A3C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N: # of documents in collection (200M)</a:t>
                </a:r>
              </a:p>
              <a:p>
                <a:r>
                  <a:rPr lang="en-US" dirty="0"/>
                  <a:t>K: # of hidden dimensions (768)</a:t>
                </a:r>
              </a:p>
              <a:p>
                <a:r>
                  <a:rPr lang="en-US" dirty="0"/>
                  <a:t>B: # number of random bytes to use for computing an index (6)</a:t>
                </a:r>
              </a:p>
              <a:p>
                <a:r>
                  <a:rPr lang="en-US" dirty="0"/>
                  <a:t>Embedding: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p>
                    </m:sSup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lvl="1"/>
                <a:r>
                  <a:rPr lang="en-US" dirty="0"/>
                  <a:t>Examples: </a:t>
                </a:r>
              </a:p>
              <a:p>
                <a:pPr lvl="2"/>
                <a:r>
                  <a:rPr lang="en-US" dirty="0"/>
                  <a:t>specter embedding: based on titles and abstracts</a:t>
                </a:r>
              </a:p>
              <a:p>
                <a:pPr lvl="2"/>
                <a:r>
                  <a:rPr lang="en-US" dirty="0"/>
                  <a:t>proposed embedding: </a:t>
                </a:r>
                <a:r>
                  <a:rPr lang="en-US" dirty="0" err="1"/>
                  <a:t>ProNE</a:t>
                </a:r>
                <a:r>
                  <a:rPr lang="en-US" dirty="0"/>
                  <a:t> encodings of citation graph</a:t>
                </a:r>
              </a:p>
              <a:p>
                <a:pPr lvl="2"/>
                <a:r>
                  <a:rPr lang="en-US" dirty="0"/>
                  <a:t>citing sentences embedding: specter embeddings of citing sentences</a:t>
                </a:r>
              </a:p>
              <a:p>
                <a:pPr>
                  <a:buFont typeface="Wingdings" pitchFamily="2" charset="2"/>
                  <a:buChar char="Ø"/>
                </a:pPr>
                <a:r>
                  <a:rPr lang="en-US" b="1" dirty="0"/>
                  <a:t>Index: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𝝅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b="1" dirty="0"/>
                  <a:t>permutation on N</a:t>
                </a:r>
              </a:p>
              <a:p>
                <a:pPr lvl="1"/>
                <a:r>
                  <a:rPr lang="en-US" dirty="0"/>
                  <a:t>Desiderata: papers near one another in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b="0" i="0" dirty="0">
                    <a:latin typeface="Cambria Math" panose="02040503050406030204" pitchFamily="18" charset="0"/>
                  </a:rPr>
                  <a:t> should be similar (large cosines)</a:t>
                </a:r>
              </a:p>
              <a:p>
                <a:pPr lvl="2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cos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𝑞𝑢𝑒𝑟𝑦</m:t>
                    </m:r>
                  </m:oMath>
                </a14:m>
                <a:r>
                  <a:rPr lang="en-US" dirty="0"/>
                  <a:t>):,],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[1+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𝑞𝑢𝑒𝑟𝑦</m:t>
                    </m:r>
                  </m:oMath>
                </a14:m>
                <a:r>
                  <a:rPr lang="en-US" dirty="0"/>
                  <a:t>):,]) should be large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3E7DB6-DEC7-A52D-609D-5D367501A3C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9809501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66E4DB-7DDE-AD15-D8C0-EDE0D1C68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Mapping (</a:t>
            </a:r>
            <a:r>
              <a:rPr lang="en-US" dirty="0" err="1"/>
              <a:t>mmap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7904D4-D892-3CD2-6409-AC2E576255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Very useful function in C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floats = (</a:t>
            </a:r>
            <a:r>
              <a:rPr lang="en-US" dirty="0">
                <a:solidFill>
                  <a:srgbClr val="157C0A"/>
                </a:solidFill>
                <a:effectLst/>
                <a:latin typeface="Menlo" panose="020B0609030804020204" pitchFamily="49" charset="0"/>
              </a:rPr>
              <a:t>float</a:t>
            </a:r>
            <a:r>
              <a:rPr lang="en-US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 *)</a:t>
            </a:r>
            <a:r>
              <a:rPr lang="en-US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mmapfile</a:t>
            </a:r>
            <a:r>
              <a:rPr lang="en-US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(av[++</a:t>
            </a:r>
            <a:r>
              <a:rPr lang="en-US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], &amp;</a:t>
            </a:r>
            <a:r>
              <a:rPr lang="en-US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nfloats</a:t>
            </a:r>
            <a:r>
              <a:rPr lang="en-US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pPr marL="457200" lvl="1" indent="0">
              <a:buNone/>
            </a:pPr>
            <a:r>
              <a:rPr lang="en-US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nfloats</a:t>
            </a:r>
            <a:r>
              <a:rPr lang="en-US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 /= </a:t>
            </a:r>
            <a:r>
              <a:rPr lang="en-US" dirty="0" err="1">
                <a:solidFill>
                  <a:srgbClr val="A500FF"/>
                </a:solidFill>
                <a:effectLst/>
                <a:latin typeface="Menlo" panose="020B0609030804020204" pitchFamily="49" charset="0"/>
              </a:rPr>
              <a:t>sizeof</a:t>
            </a:r>
            <a:r>
              <a:rPr lang="en-US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dirty="0">
                <a:solidFill>
                  <a:srgbClr val="157C0A"/>
                </a:solidFill>
                <a:effectLst/>
                <a:latin typeface="Menlo" panose="020B0609030804020204" pitchFamily="49" charset="0"/>
              </a:rPr>
              <a:t>float</a:t>
            </a:r>
            <a:r>
              <a:rPr lang="en-US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US" dirty="0"/>
              <a:t>Loads a large file (embedding) quickly</a:t>
            </a:r>
          </a:p>
          <a:p>
            <a:pPr lvl="1"/>
            <a:r>
              <a:rPr lang="en-US" dirty="0"/>
              <a:t>by adding file on disk to page table (without copying the contents)</a:t>
            </a:r>
          </a:p>
          <a:p>
            <a:pPr lvl="1"/>
            <a:r>
              <a:rPr lang="en-US" dirty="0"/>
              <a:t>returns a pointer to the contents (and the size of object in bytes)</a:t>
            </a:r>
          </a:p>
          <a:p>
            <a:r>
              <a:rPr lang="en-US" dirty="0"/>
              <a:t>If you dereference a pointer to virtual memory,</a:t>
            </a:r>
          </a:p>
          <a:p>
            <a:pPr lvl="1"/>
            <a:r>
              <a:rPr lang="en-US" dirty="0"/>
              <a:t>there could be a page fault (if the page is not in physical memory)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409360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BF8E9A-D883-1936-B550-55F2C29B5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to be done in external memory</a:t>
            </a:r>
            <a:br>
              <a:rPr lang="en-US" dirty="0"/>
            </a:br>
            <a:r>
              <a:rPr lang="en-US" dirty="0"/>
              <a:t>(Avoid loading embedding into memory)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86B1B90-5F10-B4AE-D15D-1658E17B5A4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Find </a:t>
                </a:r>
                <a:r>
                  <a:rPr lang="en-US" dirty="0" err="1"/>
                  <a:t>topN</a:t>
                </a:r>
                <a:r>
                  <a:rPr lang="en-US" dirty="0"/>
                  <a:t> nearby papers</a:t>
                </a:r>
              </a:p>
              <a:p>
                <a:pPr lvl="1"/>
                <a:r>
                  <a:rPr lang="en-US" dirty="0"/>
                  <a:t>Inputs:</a:t>
                </a:r>
              </a:p>
              <a:p>
                <a:pPr lvl="2"/>
                <a:r>
                  <a:rPr lang="en-US" dirty="0"/>
                  <a:t>Query,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/>
                  <a:t>: a paper id (long)</a:t>
                </a:r>
              </a:p>
              <a:p>
                <a:pPr lvl="2"/>
                <a:r>
                  <a:rPr lang="en-US" dirty="0"/>
                  <a:t>Map (optional): a mapping from paper ids to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0: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−1 </m:t>
                    </m:r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Embedding: sequence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floats</m:t>
                    </m:r>
                  </m:oMath>
                </a14:m>
                <a:r>
                  <a:rPr lang="en-US" dirty="0"/>
                  <a:t> (stored on disk in a format convenient for </a:t>
                </a:r>
                <a:r>
                  <a:rPr lang="en-US" dirty="0" err="1"/>
                  <a:t>mmap</a:t>
                </a:r>
                <a:r>
                  <a:rPr lang="en-US" dirty="0"/>
                  <a:t>)</a:t>
                </a:r>
              </a:p>
              <a:p>
                <a:pPr lvl="2"/>
                <a:r>
                  <a:rPr lang="en-US" dirty="0"/>
                  <a:t>A set of indexes,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dirty="0"/>
                  <a:t>  Each index is stored on disk in a format that is convenient for </a:t>
                </a:r>
                <a:r>
                  <a:rPr lang="en-US" dirty="0" err="1"/>
                  <a:t>mmap</a:t>
                </a:r>
                <a:r>
                  <a:rPr lang="en-US" dirty="0"/>
                  <a:t>.</a:t>
                </a:r>
              </a:p>
              <a:p>
                <a:pPr lvl="1"/>
                <a:r>
                  <a:rPr lang="en-US" dirty="0"/>
                  <a:t>Output:</a:t>
                </a:r>
              </a:p>
              <a:p>
                <a:pPr lvl="2"/>
                <a:r>
                  <a:rPr lang="en-US" dirty="0"/>
                  <a:t>A list of candidates,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 dirty="0" smtClean="0">
                        <a:latin typeface="Cambria Math" panose="02040503050406030204" pitchFamily="18" charset="0"/>
                      </a:rPr>
                      <m:t>cos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scores;  the list is sorted by scores</a:t>
                </a:r>
              </a:p>
              <a:p>
                <a:r>
                  <a:rPr lang="en-US" dirty="0"/>
                  <a:t>Create indexes (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) and their inverses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Inputs: Embedding,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𝑠𝑒𝑒𝑑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(number of random bytes to compute)</a:t>
                </a:r>
              </a:p>
              <a:p>
                <a:pPr lvl="1"/>
                <a:r>
                  <a:rPr lang="en-US" dirty="0"/>
                  <a:t>Output: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Note: we can compute many indexes in parallel with different seeds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86B1B90-5F10-B4AE-D15D-1658E17B5A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8" b="-2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0722726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382DD18-88A5-ADB8-2A27-A47CD45EB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DF52650-6D36-6079-FBFE-2EA6AD7451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Find </a:t>
            </a:r>
            <a:r>
              <a:rPr lang="en-US" dirty="0" err="1"/>
              <a:t>topN</a:t>
            </a:r>
            <a:r>
              <a:rPr lang="en-US" dirty="0"/>
              <a:t> nearby papers (easy)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C8A4813C-BB40-D8D9-D047-A7A73C07536E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r>
                  <a:rPr lang="en-US" dirty="0"/>
                  <a:t>For each index,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generate candidates, c,</a:t>
                </a:r>
              </a:p>
              <a:p>
                <a:pPr lvl="1"/>
                <a:r>
                  <a:rPr lang="en-US" dirty="0"/>
                  <a:t>where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d>
                          <m:dPr>
                            <m:ctrlPr>
                              <a:rPr lang="en-US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</m:d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− 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c</m:t>
                            </m:r>
                          </m:e>
                        </m:d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r>
                  <a:rPr lang="en-US" b="0" dirty="0">
                    <a:ea typeface="Cambria Math" panose="02040503050406030204" pitchFamily="18" charset="0"/>
                  </a:rPr>
                  <a:t>Score each candidate by</a:t>
                </a:r>
              </a:p>
              <a:p>
                <a:pPr lvl="1"/>
                <a:r>
                  <a:rPr lang="en-US" dirty="0">
                    <a:ea typeface="Cambria Math" panose="02040503050406030204" pitchFamily="18" charset="0"/>
                  </a:rPr>
                  <a:t>cos(M[q,:], M[c,:])</a:t>
                </a:r>
              </a:p>
              <a:p>
                <a:r>
                  <a:rPr lang="en-US" b="0" dirty="0">
                    <a:ea typeface="Cambria Math" panose="02040503050406030204" pitchFamily="18" charset="0"/>
                  </a:rPr>
                  <a:t>Claim:</a:t>
                </a:r>
              </a:p>
              <a:p>
                <a:pPr lvl="1"/>
                <a:r>
                  <a:rPr lang="en-US" dirty="0">
                    <a:ea typeface="Cambria Math" panose="02040503050406030204" pitchFamily="18" charset="0"/>
                  </a:rPr>
                  <a:t>The best of these candidates is close to best possible solution </a:t>
                </a:r>
              </a:p>
              <a:p>
                <a:pPr lvl="2"/>
                <a:r>
                  <a:rPr lang="en-US" dirty="0">
                    <a:ea typeface="Cambria Math" panose="02040503050406030204" pitchFamily="18" charset="0"/>
                  </a:rPr>
                  <a:t>if there are enough indexes</a:t>
                </a:r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C8A4813C-BB40-D8D9-D047-A7A73C0753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2"/>
                <a:stretch>
                  <a:fillRect l="-1720" t="-37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 Placeholder 6">
                <a:extLst>
                  <a:ext uri="{FF2B5EF4-FFF2-40B4-BE49-F238E27FC236}">
                    <a16:creationId xmlns:a16="http://schemas.microsoft.com/office/drawing/2014/main" id="{244A9ABC-2DBC-5193-A0A1-8EF9CA66E2C1}"/>
                  </a:ext>
                </a:extLst>
              </p:cNvPr>
              <p:cNvSpPr>
                <a:spLocks noGrp="1"/>
              </p:cNvSpPr>
              <p:nvPr>
                <p:ph type="body" sz="quarter" idx="3"/>
              </p:nvPr>
            </p:nvSpPr>
            <p:spPr/>
            <p:txBody>
              <a:bodyPr/>
              <a:lstStyle/>
              <a:p>
                <a:r>
                  <a:rPr lang="en-US" dirty="0"/>
                  <a:t>Create index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7" name="Text Placeholder 6">
                <a:extLst>
                  <a:ext uri="{FF2B5EF4-FFF2-40B4-BE49-F238E27FC236}">
                    <a16:creationId xmlns:a16="http://schemas.microsoft.com/office/drawing/2014/main" id="{244A9ABC-2DBC-5193-A0A1-8EF9CA66E2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3"/>
              </p:nvPr>
            </p:nvSpPr>
            <p:spPr>
              <a:blipFill>
                <a:blip r:embed="rId3"/>
                <a:stretch>
                  <a:fillRect l="-1956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D30D3E6F-9758-90F3-F64C-29D782EE539B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r>
                  <a:rPr lang="en-US" dirty="0"/>
                  <a:t>Generate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 random bytes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6</m:t>
                    </m:r>
                  </m:oMath>
                </a14:m>
                <a:r>
                  <a:rPr lang="en-US" dirty="0"/>
                  <a:t> random bytes for each of the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vectors in the embedding (see next slide)</a:t>
                </a:r>
              </a:p>
              <a:p>
                <a:r>
                  <a:rPr lang="en-US" dirty="0"/>
                  <a:t>Return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dirty="0" err="1"/>
                  <a:t>argsort</a:t>
                </a:r>
                <a:r>
                  <a:rPr lang="en-US" dirty="0"/>
                  <a:t> of the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vectors (of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 bytes each)</a:t>
                </a:r>
              </a:p>
              <a:p>
                <a:pPr lvl="1"/>
                <a:r>
                  <a:rPr lang="en-US" dirty="0" err="1"/>
                  <a:t>argsort</a:t>
                </a:r>
                <a:r>
                  <a:rPr lang="en-US" dirty="0"/>
                  <a:t> is done in memory but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≪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, so memory requirement is manageable</a:t>
                </a:r>
              </a:p>
              <a:p>
                <a:r>
                  <a:rPr lang="en-US" dirty="0"/>
                  <a:t>Note: </a:t>
                </a:r>
              </a:p>
              <a:p>
                <a:pPr lvl="1"/>
                <a:r>
                  <a:rPr lang="en-US" dirty="0"/>
                  <a:t>No need to load embedding into memory (we can stream one vector at a time). </a:t>
                </a:r>
              </a:p>
              <a:p>
                <a:pPr lvl="1"/>
                <a:r>
                  <a:rPr lang="en-US" dirty="0"/>
                  <a:t>this is embarrassingly parallel </a:t>
                </a:r>
              </a:p>
              <a:p>
                <a:pPr lvl="2"/>
                <a:r>
                  <a:rPr lang="en-US" dirty="0"/>
                  <a:t>(we can create many indexes in parallel with different seeds)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D30D3E6F-9758-90F3-F64C-29D782EE539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blipFill>
                <a:blip r:embed="rId4"/>
                <a:stretch>
                  <a:fillRect l="-1711" t="-3780" r="-14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3607415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itle 6">
                <a:extLst>
                  <a:ext uri="{FF2B5EF4-FFF2-40B4-BE49-F238E27FC236}">
                    <a16:creationId xmlns:a16="http://schemas.microsoft.com/office/drawing/2014/main" id="{A642A65C-C1D3-4499-AD25-9B2F966E702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Method for mapping vector,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/>
                  <a:t>, to 1 bit</a:t>
                </a:r>
              </a:p>
            </p:txBody>
          </p:sp>
        </mc:Choice>
        <mc:Fallback xmlns="">
          <p:sp>
            <p:nvSpPr>
              <p:cNvPr id="7" name="Title 6">
                <a:extLst>
                  <a:ext uri="{FF2B5EF4-FFF2-40B4-BE49-F238E27FC236}">
                    <a16:creationId xmlns:a16="http://schemas.microsoft.com/office/drawing/2014/main" id="{A642A65C-C1D3-4499-AD25-9B2F966E702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065E950F-6919-4CF7-7693-7CFEC2EE3725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338931" y="1825625"/>
                <a:ext cx="6865057" cy="4351338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Use seed to generate,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a random vector with same length as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endParaRPr lang="en-US" dirty="0"/>
              </a:p>
              <a:p>
                <a:r>
                  <a:rPr lang="en-US" dirty="0"/>
                  <a:t>Return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0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To map an embedding to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 random bytes,</a:t>
                </a:r>
              </a:p>
              <a:p>
                <a:pPr lvl="1"/>
                <a:r>
                  <a:rPr lang="en-US" dirty="0"/>
                  <a:t>Repeat recipe above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8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 times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8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 random vectors,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endParaRPr lang="en-US" dirty="0"/>
              </a:p>
              <a:p>
                <a:r>
                  <a:rPr lang="en-US" dirty="0"/>
                  <a:t>Claim: Hamming Distances on random bytes are related to cosines (see plot)</a:t>
                </a:r>
              </a:p>
              <a:p>
                <a:pPr lvl="1"/>
                <a:r>
                  <a:rPr lang="en-US" dirty="0"/>
                  <a:t>Thus, documents near one another in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 will have relatively large cosines</a:t>
                </a:r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065E950F-6919-4CF7-7693-7CFEC2EE37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338931" y="1825625"/>
                <a:ext cx="6865057" cy="4351338"/>
              </a:xfrm>
              <a:blipFill>
                <a:blip r:embed="rId3"/>
                <a:stretch>
                  <a:fillRect l="-1292" t="-2616" r="-2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AD23A14E-95BC-D0A2-9AB8-A7682106FFF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978092" y="1482986"/>
            <a:ext cx="5009889" cy="5009889"/>
          </a:xfrm>
        </p:spPr>
      </p:pic>
    </p:spTree>
    <p:extLst>
      <p:ext uri="{BB962C8B-B14F-4D97-AF65-F5344CB8AC3E}">
        <p14:creationId xmlns:p14="http://schemas.microsoft.com/office/powerpoint/2010/main" val="233161102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EBE9DF3-3D1A-A4E8-5609-295787C6C2B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Claim: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 brings similar docs near one another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EBE9DF3-3D1A-A4E8-5609-295787C6C2B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 r="-21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2110636-348E-AB6B-1817-78C3318C51C8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199" y="1825625"/>
                <a:ext cx="6541957" cy="4351338"/>
              </a:xfrm>
            </p:spPr>
            <p:txBody>
              <a:bodyPr/>
              <a:lstStyle/>
              <a:p>
                <a:r>
                  <a:rPr lang="en-US" dirty="0"/>
                  <a:t>Since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 is sorted by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 random bytes,</a:t>
                </a:r>
              </a:p>
              <a:p>
                <a:pPr lvl="1"/>
                <a:r>
                  <a:rPr lang="en-US" dirty="0"/>
                  <a:t>Documents near one another in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 will have </a:t>
                </a:r>
              </a:p>
              <a:p>
                <a:pPr lvl="2"/>
                <a:r>
                  <a:rPr lang="en-US" dirty="0"/>
                  <a:t>relatively small Hamming Distances</a:t>
                </a:r>
              </a:p>
              <a:p>
                <a:pPr lvl="2"/>
                <a:r>
                  <a:rPr lang="en-US" dirty="0"/>
                  <a:t>and relatively large cosines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2110636-348E-AB6B-1817-78C3318C51C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199" y="1825625"/>
                <a:ext cx="6541957" cy="4351338"/>
              </a:xfrm>
              <a:blipFill>
                <a:blip r:embed="rId3"/>
                <a:stretch>
                  <a:fillRect l="-1547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50959AD-9187-A161-AEB7-E498FC4A6C7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650636" y="1754018"/>
            <a:ext cx="5352335" cy="5352335"/>
          </a:xfrm>
        </p:spPr>
      </p:pic>
    </p:spTree>
    <p:extLst>
      <p:ext uri="{BB962C8B-B14F-4D97-AF65-F5344CB8AC3E}">
        <p14:creationId xmlns:p14="http://schemas.microsoft.com/office/powerpoint/2010/main" val="309764816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itle 10">
                <a:extLst>
                  <a:ext uri="{FF2B5EF4-FFF2-40B4-BE49-F238E27FC236}">
                    <a16:creationId xmlns:a16="http://schemas.microsoft.com/office/drawing/2014/main" id="{7F23AD50-3CE2-FECF-2E71-E44AFF6725F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Docs near one another in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 are more similar</a:t>
                </a:r>
              </a:p>
            </p:txBody>
          </p:sp>
        </mc:Choice>
        <mc:Fallback xmlns="">
          <p:sp>
            <p:nvSpPr>
              <p:cNvPr id="11" name="Title 10">
                <a:extLst>
                  <a:ext uri="{FF2B5EF4-FFF2-40B4-BE49-F238E27FC236}">
                    <a16:creationId xmlns:a16="http://schemas.microsoft.com/office/drawing/2014/main" id="{7F23AD50-3CE2-FECF-2E71-E44AFF6725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 Placeholder 11">
                <a:extLst>
                  <a:ext uri="{FF2B5EF4-FFF2-40B4-BE49-F238E27FC236}">
                    <a16:creationId xmlns:a16="http://schemas.microsoft.com/office/drawing/2014/main" id="{112690B7-ED32-9942-2408-203FC33AA9FD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Index (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12" name="Text Placeholder 11">
                <a:extLst>
                  <a:ext uri="{FF2B5EF4-FFF2-40B4-BE49-F238E27FC236}">
                    <a16:creationId xmlns:a16="http://schemas.microsoft.com/office/drawing/2014/main" id="{112690B7-ED32-9942-2408-203FC33AA9F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3"/>
                <a:stretch>
                  <a:fillRect l="-1966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2C44BFDA-282D-C656-459A-6D1608C02ED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b="1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Hamming Cosine    N</a:t>
            </a:r>
          </a:p>
          <a:p>
            <a:pPr marL="0" indent="0">
              <a:buNone/>
            </a:pPr>
            <a:r>
              <a:rPr lang="en-US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0       0.986   245,277</a:t>
            </a:r>
          </a:p>
          <a:p>
            <a:pPr marL="0" indent="0">
              <a:buNone/>
            </a:pPr>
            <a:r>
              <a:rPr lang="en-US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1       0.925    36,590</a:t>
            </a:r>
          </a:p>
          <a:p>
            <a:pPr marL="0" indent="0">
              <a:buNone/>
            </a:pPr>
            <a:r>
              <a:rPr lang="en-US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2       0.893    37,459</a:t>
            </a:r>
          </a:p>
          <a:p>
            <a:pPr marL="0" indent="0">
              <a:buNone/>
            </a:pPr>
            <a:r>
              <a:rPr lang="en-US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3       0.865    37,306</a:t>
            </a:r>
          </a:p>
          <a:p>
            <a:pPr marL="0" indent="0">
              <a:buNone/>
            </a:pPr>
            <a:r>
              <a:rPr lang="en-US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4       0.840    35,855</a:t>
            </a:r>
          </a:p>
          <a:p>
            <a:pPr marL="0" indent="0">
              <a:buNone/>
            </a:pPr>
            <a:r>
              <a:rPr lang="en-US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5       0.818    32,184</a:t>
            </a:r>
          </a:p>
          <a:p>
            <a:pPr marL="0" indent="0">
              <a:buNone/>
            </a:pPr>
            <a:r>
              <a:rPr lang="en-US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6       0.796    27,423</a:t>
            </a:r>
          </a:p>
          <a:p>
            <a:pPr marL="0" indent="0">
              <a:buNone/>
            </a:pPr>
            <a:r>
              <a:rPr lang="en-US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7       0.776    22.319</a:t>
            </a:r>
          </a:p>
          <a:p>
            <a:pPr marL="0" indent="0">
              <a:buNone/>
            </a:pPr>
            <a:r>
              <a:rPr lang="en-US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8       0.757    17,681</a:t>
            </a:r>
          </a:p>
          <a:p>
            <a:pPr marL="0" indent="0">
              <a:buNone/>
            </a:pPr>
            <a:r>
              <a:rPr lang="en-US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9       0.738    13,138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9F2E47B-B9DB-260A-624F-617FFAB958F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Random Baseline (without index)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70EB2AAC-710E-F00D-BD15-439F33972559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b="1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Hamming Cosine     N</a:t>
            </a:r>
          </a:p>
          <a:p>
            <a:pPr marL="0" indent="0">
              <a:buNone/>
            </a:pPr>
            <a:r>
              <a:rPr lang="en-US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0       0.999    3,955</a:t>
            </a:r>
          </a:p>
          <a:p>
            <a:pPr marL="0" indent="0">
              <a:buNone/>
            </a:pPr>
            <a:r>
              <a:rPr lang="en-US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1       0.967      879</a:t>
            </a:r>
          </a:p>
          <a:p>
            <a:pPr marL="0" indent="0">
              <a:buNone/>
            </a:pPr>
            <a:r>
              <a:rPr lang="en-US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2       0.938    1,647</a:t>
            </a:r>
          </a:p>
          <a:p>
            <a:pPr marL="0" indent="0">
              <a:buNone/>
            </a:pPr>
            <a:r>
              <a:rPr lang="en-US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3       0.912    2,239</a:t>
            </a:r>
          </a:p>
          <a:p>
            <a:pPr marL="0" indent="0">
              <a:buNone/>
            </a:pPr>
            <a:r>
              <a:rPr lang="en-US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4       0.891    5,401</a:t>
            </a:r>
          </a:p>
          <a:p>
            <a:pPr marL="0" indent="0">
              <a:buNone/>
            </a:pPr>
            <a:r>
              <a:rPr lang="en-US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5       0.883    5,853</a:t>
            </a:r>
          </a:p>
          <a:p>
            <a:pPr marL="0" indent="0">
              <a:buNone/>
            </a:pPr>
            <a:r>
              <a:rPr lang="en-US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6       0.852    9,606</a:t>
            </a:r>
          </a:p>
          <a:p>
            <a:pPr marL="0" indent="0">
              <a:buNone/>
            </a:pPr>
            <a:r>
              <a:rPr lang="en-US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7       0.826   14,087</a:t>
            </a:r>
          </a:p>
          <a:p>
            <a:pPr marL="0" indent="0">
              <a:buNone/>
            </a:pPr>
            <a:r>
              <a:rPr lang="en-US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8       0.804   22,566</a:t>
            </a:r>
          </a:p>
          <a:p>
            <a:pPr marL="0" indent="0">
              <a:buNone/>
            </a:pPr>
            <a:r>
              <a:rPr lang="en-US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9       0.782   35,174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140115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B29344D-A131-2176-2CA7-4A57E2EEB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Pointers to Code based on ANN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BE4541B-962C-0251-A01D-6FBB462D32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400" dirty="0"/>
              <a:t>Environment variables</a:t>
            </a:r>
          </a:p>
          <a:p>
            <a:pPr lvl="1"/>
            <a:r>
              <a:rPr lang="en-US" sz="2000" dirty="0"/>
              <a:t>query=</a:t>
            </a:r>
            <a:r>
              <a:rPr lang="en-US" sz="20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232040593</a:t>
            </a:r>
          </a:p>
          <a:p>
            <a:pPr lvl="1"/>
            <a:r>
              <a:rPr lang="en-US" sz="20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JSALTdir</a:t>
            </a:r>
            <a:r>
              <a:rPr lang="en-US" sz="20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=/work/</a:t>
            </a:r>
            <a:r>
              <a:rPr lang="en-US" sz="20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k.church</a:t>
            </a:r>
            <a:r>
              <a:rPr lang="en-US" sz="20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/JSALT-2023/</a:t>
            </a:r>
          </a:p>
          <a:p>
            <a:pPr lvl="1"/>
            <a:r>
              <a:rPr lang="en-US" sz="20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JSALTsrc</a:t>
            </a:r>
            <a:r>
              <a:rPr lang="en-US" sz="20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=/work/</a:t>
            </a:r>
            <a:r>
              <a:rPr lang="en-US" sz="20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k.church</a:t>
            </a:r>
            <a:r>
              <a:rPr lang="en-US" sz="20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en-US" sz="20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githubs</a:t>
            </a:r>
            <a:r>
              <a:rPr lang="en-US" sz="20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en-US" sz="20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JSALT_Better_Together</a:t>
            </a:r>
            <a:r>
              <a:rPr lang="en-US" sz="20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en-US" sz="20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src</a:t>
            </a:r>
            <a:endParaRPr lang="en-US" sz="2000" dirty="0">
              <a:solidFill>
                <a:srgbClr val="090909"/>
              </a:solidFill>
              <a:effectLst/>
              <a:latin typeface="Menlo" panose="020B0609030804020204" pitchFamily="49" charset="0"/>
            </a:endParaRPr>
          </a:p>
          <a:p>
            <a:pPr lvl="1"/>
            <a:r>
              <a:rPr lang="en-US" sz="20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specter=$</a:t>
            </a:r>
            <a:r>
              <a:rPr lang="en-US" sz="20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JSALTdir</a:t>
            </a:r>
            <a:r>
              <a:rPr lang="en-US" sz="20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en-US" sz="20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semantic_scholar</a:t>
            </a:r>
            <a:r>
              <a:rPr lang="en-US" sz="20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/embeddings/specter</a:t>
            </a:r>
          </a:p>
          <a:p>
            <a:pPr lvl="1"/>
            <a:r>
              <a:rPr lang="en-US" sz="20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proposed=$</a:t>
            </a:r>
            <a:r>
              <a:rPr lang="en-US" sz="20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JSALTdir</a:t>
            </a:r>
            <a:r>
              <a:rPr lang="en-US" sz="20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en-US" sz="20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semantic_scholar</a:t>
            </a:r>
            <a:r>
              <a:rPr lang="en-US" sz="20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/embeddings/proposed</a:t>
            </a:r>
          </a:p>
          <a:p>
            <a:r>
              <a:rPr lang="en-US" sz="2400" dirty="0"/>
              <a:t>Find 5 papers near query (using both Specter and Proposed)</a:t>
            </a:r>
          </a:p>
          <a:p>
            <a:pPr lvl="1"/>
            <a:r>
              <a:rPr lang="en-US" sz="2000" dirty="0"/>
              <a:t>$</a:t>
            </a:r>
            <a:r>
              <a:rPr lang="en-US" sz="2000" dirty="0" err="1"/>
              <a:t>JSALTsrc</a:t>
            </a:r>
            <a:r>
              <a:rPr lang="en-US" sz="2000" dirty="0"/>
              <a:t>/</a:t>
            </a:r>
            <a:r>
              <a:rPr lang="en-US" sz="2000" dirty="0" err="1"/>
              <a:t>near.sh</a:t>
            </a:r>
            <a:r>
              <a:rPr lang="en-US" sz="2000" dirty="0"/>
              <a:t> $query 5</a:t>
            </a:r>
          </a:p>
          <a:p>
            <a:r>
              <a:rPr lang="en-US" sz="2400" dirty="0"/>
              <a:t>Under the covers</a:t>
            </a:r>
          </a:p>
          <a:p>
            <a:pPr lvl="1"/>
            <a:r>
              <a:rPr lang="en-US" sz="12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# Find 10 papers near query (using specter embedding)</a:t>
            </a:r>
          </a:p>
          <a:p>
            <a:pPr lvl="1"/>
            <a:r>
              <a:rPr lang="en-US" sz="12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echo $query | $</a:t>
            </a:r>
            <a:r>
              <a:rPr lang="en-US" sz="12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JSALTsrc</a:t>
            </a:r>
            <a:r>
              <a:rPr lang="en-US" sz="12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/C/</a:t>
            </a:r>
            <a:r>
              <a:rPr lang="en-US" sz="12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near_with_floats</a:t>
            </a:r>
            <a:r>
              <a:rPr lang="en-US" sz="12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 --</a:t>
            </a:r>
            <a:r>
              <a:rPr lang="en-US" sz="12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dir</a:t>
            </a:r>
            <a:r>
              <a:rPr lang="en-US" sz="12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 $specter $specter/map $specter/</a:t>
            </a:r>
            <a:r>
              <a:rPr lang="en-US" sz="12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idx</a:t>
            </a:r>
            <a:r>
              <a:rPr lang="en-US" sz="12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.*.</a:t>
            </a:r>
            <a:r>
              <a:rPr lang="en-US" sz="12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sz="12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 &gt; /</a:t>
            </a:r>
            <a:r>
              <a:rPr lang="en-US" sz="12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tmp</a:t>
            </a:r>
            <a:r>
              <a:rPr lang="en-US" sz="12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en-US" sz="12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near.specter</a:t>
            </a:r>
            <a:endParaRPr lang="en-US" sz="1200" dirty="0">
              <a:solidFill>
                <a:srgbClr val="090909"/>
              </a:solidFill>
              <a:effectLst/>
              <a:latin typeface="Menlo" panose="020B0609030804020204" pitchFamily="49" charset="0"/>
            </a:endParaRPr>
          </a:p>
          <a:p>
            <a:pPr lvl="1"/>
            <a:r>
              <a:rPr lang="en-US" sz="12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cut -f1,3 &lt; /</a:t>
            </a:r>
            <a:r>
              <a:rPr lang="en-US" sz="12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tmp</a:t>
            </a:r>
            <a:r>
              <a:rPr lang="en-US" sz="12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en-US" sz="12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near.specter</a:t>
            </a:r>
            <a:r>
              <a:rPr lang="en-US" sz="12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 | sort -nr -u | head</a:t>
            </a:r>
            <a:br>
              <a:rPr lang="en-US" sz="12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</a:br>
            <a:endParaRPr lang="en-US" sz="1200" dirty="0">
              <a:solidFill>
                <a:srgbClr val="090909"/>
              </a:solidFill>
              <a:effectLst/>
              <a:latin typeface="Menlo" panose="020B0609030804020204" pitchFamily="49" charset="0"/>
            </a:endParaRPr>
          </a:p>
          <a:p>
            <a:pPr lvl="1"/>
            <a:r>
              <a:rPr lang="en-US" sz="12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# Same as above, but replace specter embedding with proposed embedding</a:t>
            </a:r>
          </a:p>
          <a:p>
            <a:pPr lvl="1"/>
            <a:r>
              <a:rPr lang="en-US" sz="12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echo $query | $</a:t>
            </a:r>
            <a:r>
              <a:rPr lang="en-US" sz="12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JSALTsrc</a:t>
            </a:r>
            <a:r>
              <a:rPr lang="en-US" sz="12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/C/</a:t>
            </a:r>
            <a:r>
              <a:rPr lang="en-US" sz="12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near_with_floats</a:t>
            </a:r>
            <a:r>
              <a:rPr lang="en-US" sz="12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 --</a:t>
            </a:r>
            <a:r>
              <a:rPr lang="en-US" sz="12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dir</a:t>
            </a:r>
            <a:r>
              <a:rPr lang="en-US" sz="12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 $proposed $proposed/</a:t>
            </a:r>
            <a:r>
              <a:rPr lang="en-US" sz="12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idx</a:t>
            </a:r>
            <a:r>
              <a:rPr lang="en-US" sz="12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.*.</a:t>
            </a:r>
            <a:r>
              <a:rPr lang="en-US" sz="12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sz="12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 &gt; /</a:t>
            </a:r>
            <a:r>
              <a:rPr lang="en-US" sz="12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tmp</a:t>
            </a:r>
            <a:r>
              <a:rPr lang="en-US" sz="12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en-US" sz="12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near.proposed</a:t>
            </a:r>
            <a:endParaRPr lang="en-US" sz="1200" dirty="0">
              <a:solidFill>
                <a:srgbClr val="090909"/>
              </a:solidFill>
              <a:effectLst/>
              <a:latin typeface="Menlo" panose="020B0609030804020204" pitchFamily="49" charset="0"/>
            </a:endParaRPr>
          </a:p>
          <a:p>
            <a:pPr lvl="1"/>
            <a:r>
              <a:rPr lang="en-US" sz="12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cut -f1,3 &lt; /</a:t>
            </a:r>
            <a:r>
              <a:rPr lang="en-US" sz="12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tmp</a:t>
            </a:r>
            <a:r>
              <a:rPr lang="en-US" sz="12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en-US" sz="12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near.proposed</a:t>
            </a:r>
            <a:r>
              <a:rPr lang="en-US" sz="12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 | sort -nr -u | head</a:t>
            </a:r>
          </a:p>
        </p:txBody>
      </p:sp>
    </p:spTree>
    <p:extLst>
      <p:ext uri="{BB962C8B-B14F-4D97-AF65-F5344CB8AC3E}">
        <p14:creationId xmlns:p14="http://schemas.microsoft.com/office/powerpoint/2010/main" val="322201364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9EA163D-29D7-112E-752C-E8CFF973F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Pointers to C Code: </a:t>
            </a:r>
            <a:r>
              <a:rPr lang="en-US" dirty="0">
                <a:solidFill>
                  <a:srgbClr val="090909"/>
                </a:solidFill>
                <a:effectLst/>
              </a:rPr>
              <a:t>$</a:t>
            </a:r>
            <a:r>
              <a:rPr lang="en-US" dirty="0" err="1">
                <a:solidFill>
                  <a:srgbClr val="090909"/>
                </a:solidFill>
                <a:effectLst/>
              </a:rPr>
              <a:t>JSALTsrc</a:t>
            </a:r>
            <a:r>
              <a:rPr lang="en-US" dirty="0">
                <a:solidFill>
                  <a:srgbClr val="090909"/>
                </a:solidFill>
                <a:effectLst/>
              </a:rPr>
              <a:t>/C/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228F129-E8F2-74FA-8A57-DF16234041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40535" y="1825625"/>
            <a:ext cx="5679265" cy="4351338"/>
          </a:xfrm>
        </p:spPr>
        <p:txBody>
          <a:bodyPr>
            <a:normAutofit/>
          </a:bodyPr>
          <a:lstStyle/>
          <a:p>
            <a:r>
              <a:rPr lang="en-US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near_with_floats</a:t>
            </a:r>
            <a:r>
              <a:rPr lang="en-US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: </a:t>
            </a:r>
          </a:p>
          <a:p>
            <a:pPr lvl="1"/>
            <a:r>
              <a:rPr lang="en-US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input query (</a:t>
            </a:r>
            <a:r>
              <a:rPr lang="en-US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corpusId</a:t>
            </a:r>
            <a:r>
              <a:rPr lang="en-US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pPr lvl="1"/>
            <a:r>
              <a:rPr lang="en-US" dirty="0">
                <a:solidFill>
                  <a:srgbClr val="090909"/>
                </a:solidFill>
                <a:latin typeface="Menlo" panose="020B0609030804020204" pitchFamily="49" charset="0"/>
              </a:rPr>
              <a:t>output </a:t>
            </a:r>
            <a:r>
              <a:rPr lang="en-US" dirty="0" err="1">
                <a:solidFill>
                  <a:srgbClr val="090909"/>
                </a:solidFill>
                <a:latin typeface="Menlo" panose="020B0609030804020204" pitchFamily="49" charset="0"/>
              </a:rPr>
              <a:t>corpusIds</a:t>
            </a:r>
            <a:endParaRPr lang="en-US" dirty="0">
              <a:solidFill>
                <a:srgbClr val="090909"/>
              </a:solidFill>
              <a:effectLst/>
              <a:latin typeface="Menlo" panose="020B0609030804020204" pitchFamily="49" charset="0"/>
            </a:endParaRPr>
          </a:p>
          <a:p>
            <a:r>
              <a:rPr lang="en-US" dirty="0" err="1">
                <a:solidFill>
                  <a:srgbClr val="090909"/>
                </a:solidFill>
                <a:latin typeface="Menlo" panose="020B0609030804020204" pitchFamily="49" charset="0"/>
              </a:rPr>
              <a:t>vector_near_with_floats</a:t>
            </a:r>
            <a:r>
              <a:rPr lang="en-US" dirty="0">
                <a:solidFill>
                  <a:srgbClr val="090909"/>
                </a:solidFill>
                <a:latin typeface="Menlo" panose="020B0609030804020204" pitchFamily="49" charset="0"/>
              </a:rPr>
              <a:t>: </a:t>
            </a:r>
          </a:p>
          <a:p>
            <a:pPr lvl="1"/>
            <a:r>
              <a:rPr lang="en-US" dirty="0">
                <a:solidFill>
                  <a:srgbClr val="090909"/>
                </a:solidFill>
                <a:latin typeface="Menlo" panose="020B0609030804020204" pitchFamily="49" charset="0"/>
              </a:rPr>
              <a:t>input vector</a:t>
            </a:r>
          </a:p>
          <a:p>
            <a:pPr lvl="1"/>
            <a:r>
              <a:rPr lang="en-US" dirty="0">
                <a:solidFill>
                  <a:srgbClr val="090909"/>
                </a:solidFill>
                <a:latin typeface="Menlo" panose="020B0609030804020204" pitchFamily="49" charset="0"/>
              </a:rPr>
              <a:t>output </a:t>
            </a:r>
            <a:r>
              <a:rPr lang="en-US" dirty="0" err="1">
                <a:solidFill>
                  <a:srgbClr val="090909"/>
                </a:solidFill>
                <a:latin typeface="Menlo" panose="020B0609030804020204" pitchFamily="49" charset="0"/>
              </a:rPr>
              <a:t>corpusId</a:t>
            </a:r>
            <a:endParaRPr lang="en-US" dirty="0">
              <a:solidFill>
                <a:srgbClr val="090909"/>
              </a:solidFill>
              <a:latin typeface="Menlo" panose="020B0609030804020204" pitchFamily="49" charset="0"/>
            </a:endParaRPr>
          </a:p>
          <a:p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34C803F-1E12-7811-BEF8-1F3FA4DDD8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5557345" cy="4351338"/>
          </a:xfrm>
        </p:spPr>
        <p:txBody>
          <a:bodyPr/>
          <a:lstStyle/>
          <a:p>
            <a:r>
              <a:rPr lang="en-US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pairs_to_cos</a:t>
            </a:r>
            <a:r>
              <a:rPr lang="en-US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: </a:t>
            </a:r>
          </a:p>
          <a:p>
            <a:pPr lvl="1"/>
            <a:r>
              <a:rPr lang="en-US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input pairs of </a:t>
            </a:r>
            <a:r>
              <a:rPr lang="en-US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corpusIds</a:t>
            </a:r>
            <a:endParaRPr lang="en-US" dirty="0">
              <a:solidFill>
                <a:srgbClr val="090909"/>
              </a:solidFill>
              <a:effectLst/>
              <a:latin typeface="Menlo" panose="020B0609030804020204" pitchFamily="49" charset="0"/>
            </a:endParaRPr>
          </a:p>
          <a:p>
            <a:pPr lvl="1"/>
            <a:r>
              <a:rPr lang="en-US" dirty="0">
                <a:solidFill>
                  <a:srgbClr val="090909"/>
                </a:solidFill>
                <a:latin typeface="Menlo" panose="020B0609030804020204" pitchFamily="49" charset="0"/>
              </a:rPr>
              <a:t>output cos scores</a:t>
            </a:r>
            <a:endParaRPr lang="en-US" dirty="0">
              <a:solidFill>
                <a:srgbClr val="090909"/>
              </a:solidFill>
              <a:effectLst/>
              <a:latin typeface="Menlo" panose="020B0609030804020204" pitchFamily="49" charset="0"/>
            </a:endParaRPr>
          </a:p>
          <a:p>
            <a:r>
              <a:rPr lang="en-US" dirty="0" err="1">
                <a:solidFill>
                  <a:srgbClr val="090909"/>
                </a:solidFill>
                <a:latin typeface="Menlo" panose="020B0609030804020204" pitchFamily="49" charset="0"/>
              </a:rPr>
              <a:t>id_to_floats</a:t>
            </a:r>
            <a:r>
              <a:rPr lang="en-US" dirty="0">
                <a:solidFill>
                  <a:srgbClr val="090909"/>
                </a:solidFill>
                <a:latin typeface="Menlo" panose="020B0609030804020204" pitchFamily="49" charset="0"/>
              </a:rPr>
              <a:t>: </a:t>
            </a:r>
          </a:p>
          <a:p>
            <a:pPr lvl="1"/>
            <a:r>
              <a:rPr lang="en-US" dirty="0">
                <a:solidFill>
                  <a:srgbClr val="090909"/>
                </a:solidFill>
                <a:latin typeface="Menlo" panose="020B0609030804020204" pitchFamily="49" charset="0"/>
              </a:rPr>
              <a:t>input </a:t>
            </a:r>
            <a:r>
              <a:rPr lang="en-US" dirty="0" err="1">
                <a:solidFill>
                  <a:srgbClr val="090909"/>
                </a:solidFill>
                <a:latin typeface="Menlo" panose="020B0609030804020204" pitchFamily="49" charset="0"/>
              </a:rPr>
              <a:t>corpusId</a:t>
            </a:r>
            <a:endParaRPr lang="en-US" dirty="0">
              <a:solidFill>
                <a:srgbClr val="090909"/>
              </a:solidFill>
              <a:latin typeface="Menlo" panose="020B0609030804020204" pitchFamily="49" charset="0"/>
            </a:endParaRPr>
          </a:p>
          <a:p>
            <a:pPr lvl="1"/>
            <a:r>
              <a:rPr lang="en-US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output vectors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034767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0D218F-28C7-61F7-1B34-5B70AE2F4C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Tutorial Background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74F29E6-34E4-725C-5BDC-5DF37C36C26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Metcalfe’s Law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Deep Nets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Pre-training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Fine-Tuning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Inference</a:t>
            </a:r>
          </a:p>
          <a:p>
            <a:r>
              <a:rPr lang="en-US" dirty="0"/>
              <a:t>Specter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GNNs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Approximate Nearest Neighbors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72876BD-20DE-C860-770D-3F4CB3454F3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Graphs</a:t>
            </a:r>
          </a:p>
          <a:p>
            <a:pPr lvl="1"/>
            <a:r>
              <a:rPr lang="en-US" dirty="0"/>
              <a:t>Random Walks</a:t>
            </a:r>
          </a:p>
          <a:p>
            <a:pPr lvl="1"/>
            <a:r>
              <a:rPr lang="en-US" dirty="0"/>
              <a:t>Shortest Paths</a:t>
            </a:r>
          </a:p>
          <a:p>
            <a:pPr>
              <a:buFont typeface="Wingdings" pitchFamily="2" charset="2"/>
              <a:buChar char="Ø"/>
            </a:pPr>
            <a:r>
              <a:rPr lang="en-US" b="1" dirty="0"/>
              <a:t>Linear Algebra</a:t>
            </a:r>
          </a:p>
          <a:p>
            <a:pPr lvl="1"/>
            <a:r>
              <a:rPr lang="en-US" dirty="0"/>
              <a:t>SVDs</a:t>
            </a:r>
          </a:p>
          <a:p>
            <a:pPr lvl="1"/>
            <a:r>
              <a:rPr lang="en-US" dirty="0"/>
              <a:t>Latent Semantic Indexing</a:t>
            </a:r>
          </a:p>
          <a:p>
            <a:pPr lvl="1"/>
            <a:r>
              <a:rPr lang="en-US" dirty="0"/>
              <a:t>Laplacians</a:t>
            </a:r>
          </a:p>
          <a:p>
            <a:pPr lvl="1"/>
            <a:r>
              <a:rPr lang="en-US" dirty="0" err="1"/>
              <a:t>ProNE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77223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23DF0-074E-6A99-65D6-A4396D792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Query: ``</a:t>
            </a:r>
            <a:r>
              <a:rPr lang="en-US" dirty="0" err="1"/>
              <a:t>DeepWalk</a:t>
            </a:r>
            <a:r>
              <a:rPr lang="en-US" dirty="0"/>
              <a:t>: Online Learning of…’’</a:t>
            </a:r>
          </a:p>
        </p:txBody>
      </p:sp>
      <p:pic>
        <p:nvPicPr>
          <p:cNvPr id="5" name="Content Placeholder 4" descr="A picture containing text, font, screenshot, receipt&#10;&#10;Description automatically generated">
            <a:extLst>
              <a:ext uri="{FF2B5EF4-FFF2-40B4-BE49-F238E27FC236}">
                <a16:creationId xmlns:a16="http://schemas.microsoft.com/office/drawing/2014/main" id="{32092D30-70E5-ECD6-8505-B555CE5C3C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9727" y="1368425"/>
            <a:ext cx="11027780" cy="5331368"/>
          </a:xfr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A4F0344-4289-DBD5-DAA7-8D839B8D2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45A6FC-9A37-69D9-9171-D5D4512A8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90376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682" name="Rectangle 2"/>
          <p:cNvSpPr>
            <a:spLocks noGrp="1" noChangeArrowheads="1"/>
          </p:cNvSpPr>
          <p:nvPr>
            <p:ph type="title"/>
          </p:nvPr>
        </p:nvSpPr>
        <p:spPr>
          <a:xfrm>
            <a:off x="1284972" y="176463"/>
            <a:ext cx="9986210" cy="1143000"/>
          </a:xfrm>
        </p:spPr>
        <p:txBody>
          <a:bodyPr>
            <a:noAutofit/>
          </a:bodyPr>
          <a:lstStyle/>
          <a:p>
            <a:r>
              <a:rPr lang="en-US" dirty="0" err="1">
                <a:ea typeface="Times New Roman" charset="0"/>
                <a:cs typeface="Times New Roman" charset="0"/>
              </a:rPr>
              <a:t>Bellcore’s</a:t>
            </a:r>
            <a:r>
              <a:rPr lang="en-US" dirty="0">
                <a:ea typeface="Times New Roman" charset="0"/>
                <a:cs typeface="Times New Roman" charset="0"/>
              </a:rPr>
              <a:t> Example: Bag of Words + SVD</a:t>
            </a:r>
            <a:br>
              <a:rPr lang="en-US" sz="3600" dirty="0">
                <a:ea typeface="Times New Roman" charset="0"/>
                <a:cs typeface="Times New Roman" charset="0"/>
              </a:rPr>
            </a:br>
            <a:r>
              <a:rPr lang="en-US" sz="2400" dirty="0">
                <a:ea typeface="Times New Roman" charset="0"/>
                <a:cs typeface="Times New Roman" charset="0"/>
                <a:hlinkClick r:id="rId2"/>
              </a:rPr>
              <a:t>http://wordvec.colorado.edu/papers/Deerwester_1990.pdf</a:t>
            </a:r>
            <a:r>
              <a:rPr lang="en-US" sz="2400" dirty="0">
                <a:ea typeface="Times New Roman" charset="0"/>
                <a:cs typeface="Times New Roman" charset="0"/>
              </a:rPr>
              <a:t> </a:t>
            </a:r>
            <a:endParaRPr lang="en-US" sz="3600" dirty="0"/>
          </a:p>
        </p:txBody>
      </p:sp>
      <p:sp>
        <p:nvSpPr>
          <p:cNvPr id="967683" name="Text Box 3"/>
          <p:cNvSpPr txBox="1">
            <a:spLocks noChangeArrowheads="1"/>
          </p:cNvSpPr>
          <p:nvPr/>
        </p:nvSpPr>
        <p:spPr bwMode="auto">
          <a:xfrm>
            <a:off x="1676400" y="1524001"/>
            <a:ext cx="8915400" cy="4154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marL="688975" indent="-688975">
              <a:spcBef>
                <a:spcPct val="50000"/>
              </a:spcBef>
            </a:pP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 c1	Human machine </a:t>
            </a:r>
            <a:r>
              <a:rPr lang="en-US" sz="2400" i="1" dirty="0">
                <a:latin typeface="Times New Roman" charset="0"/>
                <a:ea typeface="Times New Roman" charset="0"/>
                <a:cs typeface="Times New Roman" charset="0"/>
              </a:rPr>
              <a:t>interface</a:t>
            </a: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 for Lab ABC </a:t>
            </a:r>
            <a:r>
              <a:rPr lang="en-US" sz="2400" i="1" dirty="0">
                <a:latin typeface="Times New Roman" charset="0"/>
                <a:ea typeface="Times New Roman" charset="0"/>
                <a:cs typeface="Times New Roman" charset="0"/>
              </a:rPr>
              <a:t>computer</a:t>
            </a: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 applications</a:t>
            </a:r>
          </a:p>
          <a:p>
            <a:pPr marL="688975" indent="-688975">
              <a:spcBef>
                <a:spcPct val="25000"/>
              </a:spcBef>
            </a:pP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 c2	A </a:t>
            </a:r>
            <a:r>
              <a:rPr lang="en-US" sz="2400" i="1" dirty="0">
                <a:latin typeface="Times New Roman" charset="0"/>
                <a:ea typeface="Times New Roman" charset="0"/>
                <a:cs typeface="Times New Roman" charset="0"/>
              </a:rPr>
              <a:t>survey </a:t>
            </a: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of</a:t>
            </a:r>
            <a:r>
              <a:rPr lang="en-US" sz="2400" i="1" dirty="0">
                <a:latin typeface="Times New Roman" charset="0"/>
                <a:ea typeface="Times New Roman" charset="0"/>
                <a:cs typeface="Times New Roman" charset="0"/>
              </a:rPr>
              <a:t> user</a:t>
            </a: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 opinion of computer </a:t>
            </a:r>
            <a:r>
              <a:rPr lang="en-US" sz="2400" i="1" dirty="0">
                <a:latin typeface="Times New Roman" charset="0"/>
                <a:ea typeface="Times New Roman" charset="0"/>
                <a:cs typeface="Times New Roman" charset="0"/>
              </a:rPr>
              <a:t>system response time</a:t>
            </a:r>
            <a:endParaRPr lang="en-US" sz="24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688975" indent="-688975">
              <a:spcBef>
                <a:spcPct val="25000"/>
              </a:spcBef>
            </a:pP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 c3	The EPS </a:t>
            </a:r>
            <a:r>
              <a:rPr lang="en-US" sz="2400" i="1" dirty="0">
                <a:latin typeface="Times New Roman" charset="0"/>
                <a:ea typeface="Times New Roman" charset="0"/>
                <a:cs typeface="Times New Roman" charset="0"/>
              </a:rPr>
              <a:t>user interface</a:t>
            </a: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 management </a:t>
            </a:r>
            <a:r>
              <a:rPr lang="en-US" sz="2400" i="1" dirty="0">
                <a:latin typeface="Times New Roman" charset="0"/>
                <a:ea typeface="Times New Roman" charset="0"/>
                <a:cs typeface="Times New Roman" charset="0"/>
              </a:rPr>
              <a:t>system</a:t>
            </a:r>
            <a:endParaRPr lang="en-US" sz="24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688975" indent="-688975">
              <a:spcBef>
                <a:spcPct val="25000"/>
              </a:spcBef>
            </a:pP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 c4	</a:t>
            </a:r>
            <a:r>
              <a:rPr lang="en-US" sz="2400" i="1" dirty="0">
                <a:latin typeface="Times New Roman" charset="0"/>
                <a:ea typeface="Times New Roman" charset="0"/>
                <a:cs typeface="Times New Roman" charset="0"/>
              </a:rPr>
              <a:t>System</a:t>
            </a: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 and </a:t>
            </a:r>
            <a:r>
              <a:rPr lang="en-US" sz="2400" i="1" dirty="0">
                <a:latin typeface="Times New Roman" charset="0"/>
                <a:ea typeface="Times New Roman" charset="0"/>
                <a:cs typeface="Times New Roman" charset="0"/>
              </a:rPr>
              <a:t>human</a:t>
            </a: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2400" i="1" dirty="0">
                <a:latin typeface="Times New Roman" charset="0"/>
                <a:ea typeface="Times New Roman" charset="0"/>
                <a:cs typeface="Times New Roman" charset="0"/>
              </a:rPr>
              <a:t>system</a:t>
            </a: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 engineering testing of EPS</a:t>
            </a:r>
          </a:p>
          <a:p>
            <a:pPr marL="688975" indent="-688975">
              <a:spcBef>
                <a:spcPct val="25000"/>
              </a:spcBef>
            </a:pP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 c5	Relation of </a:t>
            </a:r>
            <a:r>
              <a:rPr lang="en-US" sz="2400" i="1" dirty="0">
                <a:latin typeface="Times New Roman" charset="0"/>
                <a:ea typeface="Times New Roman" charset="0"/>
                <a:cs typeface="Times New Roman" charset="0"/>
              </a:rPr>
              <a:t>user</a:t>
            </a: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-perceived </a:t>
            </a:r>
            <a:r>
              <a:rPr lang="en-US" sz="2400" i="1" dirty="0">
                <a:latin typeface="Times New Roman" charset="0"/>
                <a:ea typeface="Times New Roman" charset="0"/>
                <a:cs typeface="Times New Roman" charset="0"/>
              </a:rPr>
              <a:t>response</a:t>
            </a: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2400" i="1" dirty="0">
                <a:latin typeface="Times New Roman" charset="0"/>
                <a:ea typeface="Times New Roman" charset="0"/>
                <a:cs typeface="Times New Roman" charset="0"/>
              </a:rPr>
              <a:t>time</a:t>
            </a: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 to error measurement</a:t>
            </a:r>
          </a:p>
          <a:p>
            <a:pPr marL="688975" indent="-688975">
              <a:spcBef>
                <a:spcPct val="25000"/>
              </a:spcBef>
            </a:pP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m1	The generation of random, binary, unordered </a:t>
            </a:r>
            <a:r>
              <a:rPr lang="en-US" sz="2400" i="1" dirty="0">
                <a:latin typeface="Times New Roman" charset="0"/>
                <a:ea typeface="Times New Roman" charset="0"/>
                <a:cs typeface="Times New Roman" charset="0"/>
              </a:rPr>
              <a:t>trees</a:t>
            </a:r>
            <a:endParaRPr lang="en-US" sz="24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688975" indent="-688975">
              <a:spcBef>
                <a:spcPct val="25000"/>
              </a:spcBef>
            </a:pP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m2	The intersection </a:t>
            </a:r>
            <a:r>
              <a:rPr lang="en-US" sz="2400" i="1" dirty="0">
                <a:latin typeface="Times New Roman" charset="0"/>
                <a:ea typeface="Times New Roman" charset="0"/>
                <a:cs typeface="Times New Roman" charset="0"/>
              </a:rPr>
              <a:t>graph</a:t>
            </a: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 of paths in </a:t>
            </a:r>
            <a:r>
              <a:rPr lang="en-US" sz="2400" i="1" dirty="0">
                <a:latin typeface="Times New Roman" charset="0"/>
                <a:ea typeface="Times New Roman" charset="0"/>
                <a:cs typeface="Times New Roman" charset="0"/>
              </a:rPr>
              <a:t>trees</a:t>
            </a:r>
            <a:endParaRPr lang="en-US" sz="24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688975" indent="-688975">
              <a:spcBef>
                <a:spcPct val="25000"/>
              </a:spcBef>
            </a:pP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m3	</a:t>
            </a:r>
            <a:r>
              <a:rPr lang="en-US" sz="2400" i="1" dirty="0">
                <a:latin typeface="Times New Roman" charset="0"/>
                <a:ea typeface="Times New Roman" charset="0"/>
                <a:cs typeface="Times New Roman" charset="0"/>
              </a:rPr>
              <a:t>Graph minors</a:t>
            </a: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 IV: Widths of </a:t>
            </a:r>
            <a:r>
              <a:rPr lang="en-US" sz="2400" i="1" dirty="0">
                <a:latin typeface="Times New Roman" charset="0"/>
                <a:ea typeface="Times New Roman" charset="0"/>
                <a:cs typeface="Times New Roman" charset="0"/>
              </a:rPr>
              <a:t>trees</a:t>
            </a: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 and well-quasi-ordering</a:t>
            </a:r>
          </a:p>
          <a:p>
            <a:pPr marL="688975" indent="-688975">
              <a:spcBef>
                <a:spcPct val="25000"/>
              </a:spcBef>
            </a:pP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m4	</a:t>
            </a:r>
            <a:r>
              <a:rPr lang="en-US" sz="2400" i="1" dirty="0">
                <a:latin typeface="Times New Roman" charset="0"/>
                <a:ea typeface="Times New Roman" charset="0"/>
                <a:cs typeface="Times New Roman" charset="0"/>
              </a:rPr>
              <a:t>Graph minors</a:t>
            </a: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: A</a:t>
            </a:r>
            <a:r>
              <a:rPr lang="en-US" sz="2400" i="1" dirty="0">
                <a:latin typeface="Times New Roman" charset="0"/>
                <a:ea typeface="Times New Roman" charset="0"/>
                <a:cs typeface="Times New Roman" charset="0"/>
              </a:rPr>
              <a:t> survey</a:t>
            </a:r>
            <a:endParaRPr lang="en-US" sz="2400" dirty="0">
              <a:latin typeface="Times New Roman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1752600" y="3886200"/>
            <a:ext cx="8458200" cy="1588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icture 16.png"/>
          <p:cNvPicPr>
            <a:picLocks noChangeAspect="1"/>
          </p:cNvPicPr>
          <p:nvPr/>
        </p:nvPicPr>
        <p:blipFill>
          <a:blip r:embed="rId2"/>
          <a:srcRect l="25833" t="18000" r="28333" b="18000"/>
          <a:stretch>
            <a:fillRect/>
          </a:stretch>
        </p:blipFill>
        <p:spPr>
          <a:xfrm>
            <a:off x="2667000" y="838200"/>
            <a:ext cx="6858000" cy="59851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868362"/>
          </a:xfrm>
        </p:spPr>
        <p:txBody>
          <a:bodyPr>
            <a:normAutofit/>
          </a:bodyPr>
          <a:lstStyle/>
          <a:p>
            <a:r>
              <a:rPr lang="en-US" dirty="0"/>
              <a:t>Term by Document Matrix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1524000" y="4953000"/>
            <a:ext cx="9448800" cy="1588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 rot="16200000" flipV="1">
            <a:off x="2708767" y="3998422"/>
            <a:ext cx="5710844" cy="1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524000" y="5334000"/>
            <a:ext cx="9448800" cy="1588"/>
          </a:xfrm>
          <a:prstGeom prst="line">
            <a:avLst/>
          </a:prstGeom>
          <a:ln w="76200">
            <a:solidFill>
              <a:srgbClr val="FF0000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Dimension Reduction in 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 fontScale="55000" lnSpcReduction="20000"/>
          </a:bodyPr>
          <a:lstStyle/>
          <a:p>
            <a:pPr>
              <a:buNone/>
            </a:pPr>
            <a:r>
              <a:rPr lang="en-US" dirty="0"/>
              <a:t>"</a:t>
            </a:r>
            <a:r>
              <a:rPr lang="en-US" dirty="0" err="1"/>
              <a:t>bellcore</a:t>
            </a:r>
            <a:r>
              <a:rPr lang="en-US" dirty="0"/>
              <a:t>"&lt;-</a:t>
            </a:r>
          </a:p>
          <a:p>
            <a:pPr>
              <a:buNone/>
            </a:pPr>
            <a:r>
              <a:rPr lang="en-US" dirty="0"/>
              <a:t>structure(.Data = c(1, 1, 1, 0, 0, 0, 0, 0, 0, 0, 0, 0, 0, 0, 1, 1, 1, 1,</a:t>
            </a:r>
          </a:p>
          <a:p>
            <a:pPr>
              <a:buNone/>
            </a:pPr>
            <a:r>
              <a:rPr lang="en-US" dirty="0"/>
              <a:t>1, 0, 1, 0, 0, 0, 0, 1, 0, 1, 1, 0, 0, 1, 0, 0, 0, 0, 1, 0, 0, 0, 2, 0,</a:t>
            </a:r>
          </a:p>
          <a:p>
            <a:pPr>
              <a:buNone/>
            </a:pPr>
            <a:r>
              <a:rPr lang="en-US" dirty="0"/>
              <a:t>0, 1, 0, 0, 0, 0, 0, 0, 0, 1, 0, 1, 1, 0, 0, 0, 0, 0, 0, 0, 0, 0, 0,</a:t>
            </a:r>
          </a:p>
          <a:p>
            <a:pPr>
              <a:buNone/>
            </a:pPr>
            <a:r>
              <a:rPr lang="en-US" dirty="0"/>
              <a:t>0, 0, 0, 0, 1, 0, 0, 0, 0, 0, 0, 0, 0, 0, 0, 0, 1, 1, 0, 0, 0, 0, 0,</a:t>
            </a:r>
          </a:p>
          <a:p>
            <a:pPr>
              <a:buNone/>
            </a:pPr>
            <a:r>
              <a:rPr lang="en-US" dirty="0"/>
              <a:t>0, 0, 0, 0, 0, 1, 1, 1, 0, 0, 0, 0, 0, 0, 0, 0, 1, 0, 1, 1), </a:t>
            </a:r>
          </a:p>
          <a:p>
            <a:pPr>
              <a:buNone/>
            </a:pPr>
            <a:r>
              <a:rPr lang="en-US" dirty="0"/>
              <a:t>.Dim = c(12, 9), </a:t>
            </a:r>
          </a:p>
          <a:p>
            <a:pPr>
              <a:buNone/>
            </a:pPr>
            <a:r>
              <a:rPr lang="en-US" dirty="0"/>
              <a:t>.</a:t>
            </a:r>
            <a:r>
              <a:rPr lang="en-US" dirty="0" err="1"/>
              <a:t>Dimnames</a:t>
            </a:r>
            <a:r>
              <a:rPr lang="en-US" dirty="0"/>
              <a:t> = list(c("human", "interface", "computer", "user",</a:t>
            </a:r>
          </a:p>
          <a:p>
            <a:pPr>
              <a:buNone/>
            </a:pPr>
            <a:r>
              <a:rPr lang="en-US" dirty="0"/>
              <a:t>"system", "response", "time", "EPS", "survey", "trees", "graph",</a:t>
            </a:r>
          </a:p>
          <a:p>
            <a:pPr>
              <a:buNone/>
            </a:pPr>
            <a:r>
              <a:rPr lang="en-US" dirty="0"/>
              <a:t>"minors"), </a:t>
            </a:r>
          </a:p>
          <a:p>
            <a:pPr>
              <a:buNone/>
            </a:pPr>
            <a:r>
              <a:rPr lang="en-US" dirty="0"/>
              <a:t>c("c1", "c2", "c3", "c4", "c5", "m1", "m2", "m3", "m4")))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746F429-F015-77B3-E3F8-503FD427627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55000" lnSpcReduction="20000"/>
          </a:bodyPr>
          <a:lstStyle/>
          <a:p>
            <a:pPr>
              <a:buNone/>
            </a:pPr>
            <a:r>
              <a:rPr lang="en-US" dirty="0"/>
              <a:t>b = </a:t>
            </a:r>
            <a:r>
              <a:rPr lang="en-US" dirty="0" err="1"/>
              <a:t>svd</a:t>
            </a:r>
            <a:r>
              <a:rPr lang="en-US" dirty="0"/>
              <a:t>(</a:t>
            </a:r>
            <a:r>
              <a:rPr lang="en-US" dirty="0" err="1"/>
              <a:t>bellcore</a:t>
            </a:r>
            <a:r>
              <a:rPr lang="en-US" dirty="0"/>
              <a:t>)</a:t>
            </a:r>
          </a:p>
          <a:p>
            <a:pPr>
              <a:buNone/>
            </a:pPr>
            <a:r>
              <a:rPr lang="en-US" dirty="0"/>
              <a:t>b2 = </a:t>
            </a:r>
            <a:r>
              <a:rPr lang="en-US" dirty="0" err="1"/>
              <a:t>b$u</a:t>
            </a:r>
            <a:r>
              <a:rPr lang="en-US" dirty="0"/>
              <a:t>[,1:2] %*% </a:t>
            </a:r>
            <a:r>
              <a:rPr lang="en-US" dirty="0" err="1"/>
              <a:t>diag</a:t>
            </a:r>
            <a:r>
              <a:rPr lang="en-US" dirty="0"/>
              <a:t>(</a:t>
            </a:r>
            <a:r>
              <a:rPr lang="en-US" dirty="0" err="1"/>
              <a:t>b$d</a:t>
            </a:r>
            <a:r>
              <a:rPr lang="en-US" dirty="0"/>
              <a:t>[1:2]) %*% t(</a:t>
            </a:r>
            <a:r>
              <a:rPr lang="en-US" dirty="0" err="1"/>
              <a:t>b$v</a:t>
            </a:r>
            <a:r>
              <a:rPr lang="en-US" dirty="0"/>
              <a:t>[,1:2])</a:t>
            </a:r>
          </a:p>
          <a:p>
            <a:pPr>
              <a:buNone/>
            </a:pPr>
            <a:r>
              <a:rPr lang="en-US" dirty="0" err="1"/>
              <a:t>dimnames</a:t>
            </a:r>
            <a:r>
              <a:rPr lang="en-US" dirty="0"/>
              <a:t>(b2) = </a:t>
            </a:r>
            <a:r>
              <a:rPr lang="en-US" dirty="0" err="1"/>
              <a:t>dimnames</a:t>
            </a:r>
            <a:r>
              <a:rPr lang="en-US" dirty="0"/>
              <a:t>(</a:t>
            </a:r>
            <a:r>
              <a:rPr lang="en-US" dirty="0" err="1"/>
              <a:t>bellcore</a:t>
            </a:r>
            <a:r>
              <a:rPr lang="en-US" dirty="0"/>
              <a:t>)</a:t>
            </a:r>
          </a:p>
          <a:p>
            <a:pPr>
              <a:buNone/>
            </a:pPr>
            <a:r>
              <a:rPr lang="en-US" dirty="0"/>
              <a:t>par(</a:t>
            </a:r>
            <a:r>
              <a:rPr lang="en-US" dirty="0" err="1"/>
              <a:t>mfrow</a:t>
            </a:r>
            <a:r>
              <a:rPr lang="en-US" dirty="0"/>
              <a:t>=c(2,2))</a:t>
            </a:r>
          </a:p>
          <a:p>
            <a:pPr>
              <a:buNone/>
            </a:pPr>
            <a:r>
              <a:rPr lang="en-US" dirty="0"/>
              <a:t>plot(</a:t>
            </a:r>
            <a:r>
              <a:rPr lang="en-US" dirty="0" err="1"/>
              <a:t>hclust</a:t>
            </a:r>
            <a:r>
              <a:rPr lang="en-US" dirty="0"/>
              <a:t>(</a:t>
            </a:r>
            <a:r>
              <a:rPr lang="en-US" dirty="0" err="1"/>
              <a:t>as.dist</a:t>
            </a:r>
            <a:r>
              <a:rPr lang="en-US" dirty="0"/>
              <a:t>(-</a:t>
            </a:r>
            <a:r>
              <a:rPr lang="en-US" dirty="0" err="1"/>
              <a:t>cor</a:t>
            </a:r>
            <a:r>
              <a:rPr lang="en-US" dirty="0"/>
              <a:t>(</a:t>
            </a:r>
            <a:r>
              <a:rPr lang="en-US" dirty="0" err="1"/>
              <a:t>bellcore</a:t>
            </a:r>
            <a:r>
              <a:rPr lang="en-US" dirty="0"/>
              <a:t>))))</a:t>
            </a:r>
          </a:p>
          <a:p>
            <a:pPr>
              <a:buNone/>
            </a:pPr>
            <a:r>
              <a:rPr lang="en-US" dirty="0"/>
              <a:t>plot(</a:t>
            </a:r>
            <a:r>
              <a:rPr lang="en-US" dirty="0" err="1"/>
              <a:t>hclust</a:t>
            </a:r>
            <a:r>
              <a:rPr lang="en-US" dirty="0"/>
              <a:t>(</a:t>
            </a:r>
            <a:r>
              <a:rPr lang="en-US" dirty="0" err="1"/>
              <a:t>as.dist</a:t>
            </a:r>
            <a:r>
              <a:rPr lang="en-US" dirty="0"/>
              <a:t>(-</a:t>
            </a:r>
            <a:r>
              <a:rPr lang="en-US" dirty="0" err="1"/>
              <a:t>cor</a:t>
            </a:r>
            <a:r>
              <a:rPr lang="en-US" dirty="0"/>
              <a:t>(t(</a:t>
            </a:r>
            <a:r>
              <a:rPr lang="en-US" dirty="0" err="1"/>
              <a:t>bellcore</a:t>
            </a:r>
            <a:r>
              <a:rPr lang="en-US" dirty="0"/>
              <a:t>)))))</a:t>
            </a:r>
          </a:p>
          <a:p>
            <a:pPr>
              <a:buNone/>
            </a:pPr>
            <a:r>
              <a:rPr lang="en-US" dirty="0"/>
              <a:t>plot(</a:t>
            </a:r>
            <a:r>
              <a:rPr lang="en-US" dirty="0" err="1"/>
              <a:t>hclust</a:t>
            </a:r>
            <a:r>
              <a:rPr lang="en-US" dirty="0"/>
              <a:t>(</a:t>
            </a:r>
            <a:r>
              <a:rPr lang="en-US" dirty="0" err="1"/>
              <a:t>as.dist</a:t>
            </a:r>
            <a:r>
              <a:rPr lang="en-US" dirty="0"/>
              <a:t>(-</a:t>
            </a:r>
            <a:r>
              <a:rPr lang="en-US" dirty="0" err="1"/>
              <a:t>cor</a:t>
            </a:r>
            <a:r>
              <a:rPr lang="en-US" dirty="0"/>
              <a:t>(b2))))</a:t>
            </a:r>
          </a:p>
          <a:p>
            <a:pPr>
              <a:buNone/>
            </a:pPr>
            <a:r>
              <a:rPr lang="en-US" dirty="0"/>
              <a:t>plot(</a:t>
            </a:r>
            <a:r>
              <a:rPr lang="en-US" dirty="0" err="1"/>
              <a:t>hclust</a:t>
            </a:r>
            <a:r>
              <a:rPr lang="en-US" dirty="0"/>
              <a:t>(</a:t>
            </a:r>
            <a:r>
              <a:rPr lang="en-US" dirty="0" err="1"/>
              <a:t>as.dist</a:t>
            </a:r>
            <a:r>
              <a:rPr lang="en-US" dirty="0"/>
              <a:t>(-</a:t>
            </a:r>
            <a:r>
              <a:rPr lang="en-US" dirty="0" err="1"/>
              <a:t>cor</a:t>
            </a:r>
            <a:r>
              <a:rPr lang="en-US" dirty="0"/>
              <a:t>(t(b2)))))</a:t>
            </a: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2"/>
              <a:stretch>
                <a:fillRect/>
              </a:stretch>
            </p:blipFill>
          </mc:Choice>
          <mc:Fallback>
            <p:blipFill>
              <a:blip r:embed="rId3"/>
              <a:stretch>
                <a:fillRect/>
              </a:stretch>
            </p:blipFill>
          </mc:Fallback>
        </mc:AlternateContent>
        <p:spPr>
          <a:xfrm>
            <a:off x="4130956" y="268821"/>
            <a:ext cx="7928009" cy="5662864"/>
          </a:xfrm>
          <a:prstGeom prst="rect">
            <a:avLst/>
          </a:prstGeom>
        </p:spPr>
      </p:pic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ECAB189C-745C-255D-E4D7-F0041B8F910B}"/>
              </a:ext>
            </a:extLst>
          </p:cNvPr>
          <p:cNvSpPr txBox="1">
            <a:spLocks/>
          </p:cNvSpPr>
          <p:nvPr/>
        </p:nvSpPr>
        <p:spPr>
          <a:xfrm>
            <a:off x="313623" y="208581"/>
            <a:ext cx="3954378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en-US" sz="1400" dirty="0"/>
              <a:t>b = </a:t>
            </a:r>
            <a:r>
              <a:rPr lang="en-US" sz="1400" dirty="0" err="1"/>
              <a:t>svd</a:t>
            </a:r>
            <a:r>
              <a:rPr lang="en-US" sz="1400" dirty="0"/>
              <a:t>(</a:t>
            </a:r>
            <a:r>
              <a:rPr lang="en-US" sz="1400" dirty="0" err="1"/>
              <a:t>bellcore</a:t>
            </a:r>
            <a:r>
              <a:rPr lang="en-US" sz="1400" dirty="0"/>
              <a:t>)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sz="1400" dirty="0"/>
              <a:t>b2 = </a:t>
            </a:r>
            <a:r>
              <a:rPr lang="en-US" sz="1400" dirty="0" err="1"/>
              <a:t>b$u</a:t>
            </a:r>
            <a:r>
              <a:rPr lang="en-US" sz="1400" dirty="0"/>
              <a:t>[,1:2] %*% </a:t>
            </a:r>
            <a:r>
              <a:rPr lang="en-US" sz="1400" dirty="0" err="1"/>
              <a:t>diag</a:t>
            </a:r>
            <a:r>
              <a:rPr lang="en-US" sz="1400" dirty="0"/>
              <a:t>(</a:t>
            </a:r>
            <a:r>
              <a:rPr lang="en-US" sz="1400" dirty="0" err="1"/>
              <a:t>b$d</a:t>
            </a:r>
            <a:r>
              <a:rPr lang="en-US" sz="1400" dirty="0"/>
              <a:t>[1:2]) %*% t(</a:t>
            </a:r>
            <a:r>
              <a:rPr lang="en-US" sz="1400" dirty="0" err="1"/>
              <a:t>b$v</a:t>
            </a:r>
            <a:r>
              <a:rPr lang="en-US" sz="1400" dirty="0"/>
              <a:t>[,1:2])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sz="1400" dirty="0" err="1"/>
              <a:t>dimnames</a:t>
            </a:r>
            <a:r>
              <a:rPr lang="en-US" sz="1400" dirty="0"/>
              <a:t>(b2) = </a:t>
            </a:r>
            <a:r>
              <a:rPr lang="en-US" sz="1400" dirty="0" err="1"/>
              <a:t>dimnames</a:t>
            </a:r>
            <a:r>
              <a:rPr lang="en-US" sz="1400" dirty="0"/>
              <a:t>(</a:t>
            </a:r>
            <a:r>
              <a:rPr lang="en-US" sz="1400" dirty="0" err="1"/>
              <a:t>bellcore</a:t>
            </a:r>
            <a:r>
              <a:rPr lang="en-US" sz="1400" dirty="0"/>
              <a:t>)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sz="1400" dirty="0"/>
              <a:t>par(</a:t>
            </a:r>
            <a:r>
              <a:rPr lang="en-US" sz="1400" dirty="0" err="1"/>
              <a:t>mfrow</a:t>
            </a:r>
            <a:r>
              <a:rPr lang="en-US" sz="1400" dirty="0"/>
              <a:t>=c(2,2))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sz="1400" dirty="0"/>
              <a:t>plot(</a:t>
            </a:r>
            <a:r>
              <a:rPr lang="en-US" sz="1400" dirty="0" err="1"/>
              <a:t>hclust</a:t>
            </a:r>
            <a:r>
              <a:rPr lang="en-US" sz="1400" dirty="0"/>
              <a:t>(</a:t>
            </a:r>
            <a:r>
              <a:rPr lang="en-US" sz="1400" dirty="0" err="1"/>
              <a:t>as.dist</a:t>
            </a:r>
            <a:r>
              <a:rPr lang="en-US" sz="1400" dirty="0"/>
              <a:t>(-</a:t>
            </a:r>
            <a:r>
              <a:rPr lang="en-US" sz="1400" dirty="0" err="1"/>
              <a:t>cor</a:t>
            </a:r>
            <a:r>
              <a:rPr lang="en-US" sz="1400" dirty="0"/>
              <a:t>(</a:t>
            </a:r>
            <a:r>
              <a:rPr lang="en-US" sz="1400" dirty="0" err="1"/>
              <a:t>bellcore</a:t>
            </a:r>
            <a:r>
              <a:rPr lang="en-US" sz="1400" dirty="0"/>
              <a:t>))))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sz="1400" dirty="0"/>
              <a:t>plot(</a:t>
            </a:r>
            <a:r>
              <a:rPr lang="en-US" sz="1400" dirty="0" err="1"/>
              <a:t>hclust</a:t>
            </a:r>
            <a:r>
              <a:rPr lang="en-US" sz="1400" dirty="0"/>
              <a:t>(</a:t>
            </a:r>
            <a:r>
              <a:rPr lang="en-US" sz="1400" dirty="0" err="1"/>
              <a:t>as.dist</a:t>
            </a:r>
            <a:r>
              <a:rPr lang="en-US" sz="1400" dirty="0"/>
              <a:t>(-</a:t>
            </a:r>
            <a:r>
              <a:rPr lang="en-US" sz="1400" dirty="0" err="1"/>
              <a:t>cor</a:t>
            </a:r>
            <a:r>
              <a:rPr lang="en-US" sz="1400" dirty="0"/>
              <a:t>(t(</a:t>
            </a:r>
            <a:r>
              <a:rPr lang="en-US" sz="1400" dirty="0" err="1"/>
              <a:t>bellcore</a:t>
            </a:r>
            <a:r>
              <a:rPr lang="en-US" sz="1400" dirty="0"/>
              <a:t>)))))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sz="1400" dirty="0"/>
              <a:t>plot(</a:t>
            </a:r>
            <a:r>
              <a:rPr lang="en-US" sz="1400" dirty="0" err="1"/>
              <a:t>hclust</a:t>
            </a:r>
            <a:r>
              <a:rPr lang="en-US" sz="1400" dirty="0"/>
              <a:t>(</a:t>
            </a:r>
            <a:r>
              <a:rPr lang="en-US" sz="1400" dirty="0" err="1"/>
              <a:t>as.dist</a:t>
            </a:r>
            <a:r>
              <a:rPr lang="en-US" sz="1400" dirty="0"/>
              <a:t>(-</a:t>
            </a:r>
            <a:r>
              <a:rPr lang="en-US" sz="1400" dirty="0" err="1"/>
              <a:t>cor</a:t>
            </a:r>
            <a:r>
              <a:rPr lang="en-US" sz="1400" dirty="0"/>
              <a:t>(b2))))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sz="1400" dirty="0"/>
              <a:t>plot(</a:t>
            </a:r>
            <a:r>
              <a:rPr lang="en-US" sz="1400" dirty="0" err="1"/>
              <a:t>hclust</a:t>
            </a:r>
            <a:r>
              <a:rPr lang="en-US" sz="1400" dirty="0"/>
              <a:t>(</a:t>
            </a:r>
            <a:r>
              <a:rPr lang="en-US" sz="1400" dirty="0" err="1"/>
              <a:t>as.dist</a:t>
            </a:r>
            <a:r>
              <a:rPr lang="en-US" sz="1400" dirty="0"/>
              <a:t>(-</a:t>
            </a:r>
            <a:r>
              <a:rPr lang="en-US" sz="1400" dirty="0" err="1"/>
              <a:t>cor</a:t>
            </a:r>
            <a:r>
              <a:rPr lang="en-US" sz="1400" dirty="0"/>
              <a:t>(t(b2)))))</a:t>
            </a:r>
          </a:p>
        </p:txBody>
      </p:sp>
      <p:pic>
        <p:nvPicPr>
          <p:cNvPr id="5" name="Picture 4" descr="Table&#10;&#10;Description automatically generated with medium confidence">
            <a:extLst>
              <a:ext uri="{FF2B5EF4-FFF2-40B4-BE49-F238E27FC236}">
                <a16:creationId xmlns:a16="http://schemas.microsoft.com/office/drawing/2014/main" id="{EFDA0A31-3117-B627-8674-ED8AC9B44E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073" y="3178628"/>
            <a:ext cx="3749505" cy="3216263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C213062-231D-CFA0-9CCF-E4089E24C3DC}"/>
              </a:ext>
            </a:extLst>
          </p:cNvPr>
          <p:cNvCxnSpPr>
            <a:cxnSpLocks/>
          </p:cNvCxnSpPr>
          <p:nvPr/>
        </p:nvCxnSpPr>
        <p:spPr>
          <a:xfrm flipV="1">
            <a:off x="6146576" y="3624943"/>
            <a:ext cx="0" cy="1481744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ED199DC-E2D9-B936-E183-0C89704673D5}"/>
              </a:ext>
            </a:extLst>
          </p:cNvPr>
          <p:cNvCxnSpPr>
            <a:cxnSpLocks/>
          </p:cNvCxnSpPr>
          <p:nvPr/>
        </p:nvCxnSpPr>
        <p:spPr>
          <a:xfrm flipV="1">
            <a:off x="10702247" y="3624943"/>
            <a:ext cx="0" cy="1481744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3826" name="Picture 2"/>
          <p:cNvPicPr>
            <a:picLocks noChangeAspect="1" noChangeArrowheads="1"/>
          </p:cNvPicPr>
          <p:nvPr/>
        </p:nvPicPr>
        <p:blipFill>
          <a:blip r:embed="rId2"/>
          <a:srcRect l="11774" t="16058" r="4236" b="4770"/>
          <a:stretch>
            <a:fillRect/>
          </a:stretch>
        </p:blipFill>
        <p:spPr bwMode="auto">
          <a:xfrm>
            <a:off x="1752600" y="381000"/>
            <a:ext cx="8153400" cy="632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73831" name="Oval 7"/>
          <p:cNvSpPr>
            <a:spLocks noChangeArrowheads="1"/>
          </p:cNvSpPr>
          <p:nvPr/>
        </p:nvSpPr>
        <p:spPr bwMode="auto">
          <a:xfrm>
            <a:off x="5181600" y="3810000"/>
            <a:ext cx="152400" cy="152400"/>
          </a:xfrm>
          <a:prstGeom prst="ellipse">
            <a:avLst/>
          </a:prstGeom>
          <a:solidFill>
            <a:srgbClr val="0000CC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73833" name="Text Box 9"/>
          <p:cNvSpPr txBox="1">
            <a:spLocks noChangeArrowheads="1"/>
          </p:cNvSpPr>
          <p:nvPr/>
        </p:nvSpPr>
        <p:spPr bwMode="auto">
          <a:xfrm>
            <a:off x="1778000" y="4019551"/>
            <a:ext cx="3124200" cy="16158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Times New Roman" charset="0"/>
                <a:ea typeface="Times New Roman" charset="0"/>
                <a:cs typeface="Times New Roman" charset="0"/>
              </a:rPr>
              <a:t>•   term</a:t>
            </a:r>
          </a:p>
          <a:p>
            <a:pPr>
              <a:spcBef>
                <a:spcPct val="50000"/>
              </a:spcBef>
            </a:pPr>
            <a:r>
              <a:rPr lang="en-US">
                <a:latin typeface="Times New Roman" charset="0"/>
                <a:ea typeface="Times New Roman" charset="0"/>
                <a:cs typeface="Times New Roman" charset="0"/>
              </a:rPr>
              <a:t>    document</a:t>
            </a:r>
          </a:p>
          <a:p>
            <a:pPr>
              <a:spcBef>
                <a:spcPct val="50000"/>
              </a:spcBef>
            </a:pPr>
            <a:r>
              <a:rPr lang="en-US">
                <a:latin typeface="Times New Roman" charset="0"/>
                <a:ea typeface="Times New Roman" charset="0"/>
                <a:cs typeface="Times New Roman" charset="0"/>
              </a:rPr>
              <a:t>    query</a:t>
            </a:r>
          </a:p>
          <a:p>
            <a:pPr>
              <a:spcBef>
                <a:spcPct val="50000"/>
              </a:spcBef>
            </a:pPr>
            <a:r>
              <a:rPr lang="en-US">
                <a:latin typeface="Times New Roman" charset="0"/>
                <a:ea typeface="Times New Roman" charset="0"/>
                <a:cs typeface="Times New Roman" charset="0"/>
              </a:rPr>
              <a:t>---  cosine &gt; 0.9</a:t>
            </a:r>
            <a:endParaRPr lang="en-US">
              <a:latin typeface="Times New Roman" charset="0"/>
            </a:endParaRPr>
          </a:p>
        </p:txBody>
      </p:sp>
      <p:sp>
        <p:nvSpPr>
          <p:cNvPr id="973834" name="Oval 10"/>
          <p:cNvSpPr>
            <a:spLocks noChangeArrowheads="1"/>
          </p:cNvSpPr>
          <p:nvPr/>
        </p:nvSpPr>
        <p:spPr bwMode="auto">
          <a:xfrm>
            <a:off x="1901825" y="5310188"/>
            <a:ext cx="152400" cy="152400"/>
          </a:xfrm>
          <a:prstGeom prst="ellipse">
            <a:avLst/>
          </a:prstGeom>
          <a:solidFill>
            <a:srgbClr val="0000CC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73835" name="Rectangle 11"/>
          <p:cNvSpPr>
            <a:spLocks noChangeArrowheads="1"/>
          </p:cNvSpPr>
          <p:nvPr/>
        </p:nvSpPr>
        <p:spPr bwMode="auto">
          <a:xfrm>
            <a:off x="1900238" y="4797426"/>
            <a:ext cx="74612" cy="74613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rgbClr val="FF0000"/>
              </a:solidFill>
              <a:latin typeface="Times New Roman" charset="0"/>
            </a:endParaRPr>
          </a:p>
        </p:txBody>
      </p:sp>
      <p:sp>
        <p:nvSpPr>
          <p:cNvPr id="973836" name="Rectangle 12"/>
          <p:cNvSpPr>
            <a:spLocks noChangeArrowheads="1"/>
          </p:cNvSpPr>
          <p:nvPr/>
        </p:nvSpPr>
        <p:spPr bwMode="auto">
          <a:xfrm>
            <a:off x="4962526" y="773113"/>
            <a:ext cx="74613" cy="74612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rgbClr val="FF0000"/>
              </a:solidFill>
              <a:latin typeface="Times New Roman" charset="0"/>
            </a:endParaRPr>
          </a:p>
        </p:txBody>
      </p:sp>
      <p:sp>
        <p:nvSpPr>
          <p:cNvPr id="973837" name="Rectangle 13"/>
          <p:cNvSpPr>
            <a:spLocks noChangeArrowheads="1"/>
          </p:cNvSpPr>
          <p:nvPr/>
        </p:nvSpPr>
        <p:spPr bwMode="auto">
          <a:xfrm>
            <a:off x="5305426" y="1198563"/>
            <a:ext cx="74613" cy="74612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rgbClr val="FF0000"/>
              </a:solidFill>
              <a:latin typeface="Times New Roman" charset="0"/>
            </a:endParaRPr>
          </a:p>
        </p:txBody>
      </p:sp>
      <p:sp>
        <p:nvSpPr>
          <p:cNvPr id="973838" name="Rectangle 14"/>
          <p:cNvSpPr>
            <a:spLocks noChangeArrowheads="1"/>
          </p:cNvSpPr>
          <p:nvPr/>
        </p:nvSpPr>
        <p:spPr bwMode="auto">
          <a:xfrm>
            <a:off x="4910138" y="1651001"/>
            <a:ext cx="74612" cy="74613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rgbClr val="FF0000"/>
              </a:solidFill>
              <a:latin typeface="Times New Roman" charset="0"/>
            </a:endParaRPr>
          </a:p>
        </p:txBody>
      </p:sp>
      <p:sp>
        <p:nvSpPr>
          <p:cNvPr id="973839" name="Rectangle 15"/>
          <p:cNvSpPr>
            <a:spLocks noChangeArrowheads="1"/>
          </p:cNvSpPr>
          <p:nvPr/>
        </p:nvSpPr>
        <p:spPr bwMode="auto">
          <a:xfrm>
            <a:off x="4852988" y="2838451"/>
            <a:ext cx="74612" cy="74613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rgbClr val="FF0000"/>
              </a:solidFill>
              <a:latin typeface="Times New Roman" charset="0"/>
            </a:endParaRPr>
          </a:p>
        </p:txBody>
      </p:sp>
      <p:sp>
        <p:nvSpPr>
          <p:cNvPr id="973840" name="Rectangle 16"/>
          <p:cNvSpPr>
            <a:spLocks noChangeArrowheads="1"/>
          </p:cNvSpPr>
          <p:nvPr/>
        </p:nvSpPr>
        <p:spPr bwMode="auto">
          <a:xfrm>
            <a:off x="6477001" y="3276601"/>
            <a:ext cx="74613" cy="74613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rgbClr val="FF0000"/>
              </a:solidFill>
              <a:latin typeface="Times New Roman" charset="0"/>
            </a:endParaRPr>
          </a:p>
        </p:txBody>
      </p:sp>
      <p:sp>
        <p:nvSpPr>
          <p:cNvPr id="973841" name="Rectangle 17"/>
          <p:cNvSpPr>
            <a:spLocks noChangeArrowheads="1"/>
          </p:cNvSpPr>
          <p:nvPr/>
        </p:nvSpPr>
        <p:spPr bwMode="auto">
          <a:xfrm>
            <a:off x="5992813" y="4044951"/>
            <a:ext cx="74612" cy="74613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rgbClr val="FF0000"/>
              </a:solidFill>
              <a:latin typeface="Times New Roman" charset="0"/>
            </a:endParaRPr>
          </a:p>
        </p:txBody>
      </p:sp>
      <p:sp>
        <p:nvSpPr>
          <p:cNvPr id="973842" name="Rectangle 18"/>
          <p:cNvSpPr>
            <a:spLocks noChangeArrowheads="1"/>
          </p:cNvSpPr>
          <p:nvPr/>
        </p:nvSpPr>
        <p:spPr bwMode="auto">
          <a:xfrm>
            <a:off x="7543801" y="4391026"/>
            <a:ext cx="74613" cy="74613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rgbClr val="FF0000"/>
              </a:solidFill>
              <a:latin typeface="Times New Roman" charset="0"/>
            </a:endParaRPr>
          </a:p>
        </p:txBody>
      </p:sp>
      <p:sp>
        <p:nvSpPr>
          <p:cNvPr id="973843" name="Rectangle 19"/>
          <p:cNvSpPr>
            <a:spLocks noChangeArrowheads="1"/>
          </p:cNvSpPr>
          <p:nvPr/>
        </p:nvSpPr>
        <p:spPr bwMode="auto">
          <a:xfrm>
            <a:off x="8020051" y="4913313"/>
            <a:ext cx="74613" cy="74612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rgbClr val="FF0000"/>
              </a:solidFill>
              <a:latin typeface="Times New Roman" charset="0"/>
            </a:endParaRPr>
          </a:p>
        </p:txBody>
      </p:sp>
      <p:sp>
        <p:nvSpPr>
          <p:cNvPr id="973844" name="Rectangle 20"/>
          <p:cNvSpPr>
            <a:spLocks noChangeArrowheads="1"/>
          </p:cNvSpPr>
          <p:nvPr/>
        </p:nvSpPr>
        <p:spPr bwMode="auto">
          <a:xfrm>
            <a:off x="8388351" y="2970213"/>
            <a:ext cx="74613" cy="74612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rgbClr val="FF0000"/>
              </a:solidFill>
              <a:latin typeface="Times New Roman" charset="0"/>
            </a:endParaRPr>
          </a:p>
        </p:txBody>
      </p:sp>
      <p:sp>
        <p:nvSpPr>
          <p:cNvPr id="973845" name="Text Box 21"/>
          <p:cNvSpPr txBox="1">
            <a:spLocks noChangeArrowheads="1"/>
          </p:cNvSpPr>
          <p:nvPr/>
        </p:nvSpPr>
        <p:spPr bwMode="auto">
          <a:xfrm>
            <a:off x="2514600" y="1600201"/>
            <a:ext cx="20574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FF0000"/>
                </a:solidFill>
                <a:latin typeface="Times New Roman" charset="0"/>
              </a:rPr>
              <a:t>Latent concept vector space</a:t>
            </a:r>
          </a:p>
        </p:txBody>
      </p:sp>
    </p:spTree>
  </p:cSld>
  <p:clrMapOvr>
    <a:masterClrMapping/>
  </p:clrMapOvr>
  <p:transition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0D218F-28C7-61F7-1B34-5B70AE2F4C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Tutorial Background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74F29E6-34E4-725C-5BDC-5DF37C36C26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Metcalfe’s Law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Deep Nets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Pre-training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Fine-Tuning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Inference</a:t>
            </a:r>
          </a:p>
          <a:p>
            <a:r>
              <a:rPr lang="en-US" dirty="0"/>
              <a:t>Specter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GNNs</a:t>
            </a:r>
          </a:p>
          <a:p>
            <a:r>
              <a:rPr lang="en-US" dirty="0"/>
              <a:t>Approximate Nearest Neighbors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72876BD-20DE-C860-770D-3F4CB3454F3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en-US" b="1" dirty="0"/>
              <a:t>Graphs</a:t>
            </a:r>
          </a:p>
          <a:p>
            <a:pPr lvl="1"/>
            <a:r>
              <a:rPr lang="en-US" dirty="0"/>
              <a:t>Random Walks</a:t>
            </a:r>
          </a:p>
          <a:p>
            <a:pPr lvl="1"/>
            <a:r>
              <a:rPr lang="en-US" dirty="0"/>
              <a:t>Shortest Paths</a:t>
            </a:r>
          </a:p>
          <a:p>
            <a:r>
              <a:rPr lang="en-US" dirty="0"/>
              <a:t>Linear Algebra</a:t>
            </a:r>
          </a:p>
          <a:p>
            <a:pPr lvl="1"/>
            <a:r>
              <a:rPr lang="en-US" dirty="0"/>
              <a:t>SVDs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Latent Semantic Indexing</a:t>
            </a:r>
          </a:p>
          <a:p>
            <a:pPr lvl="1"/>
            <a:r>
              <a:rPr lang="en-US" dirty="0"/>
              <a:t>Laplacians</a:t>
            </a:r>
          </a:p>
          <a:p>
            <a:pPr lvl="1"/>
            <a:r>
              <a:rPr lang="en-US" dirty="0" err="1"/>
              <a:t>ProNE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722952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3776B1E-8361-8FD0-816E-3D69951AC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Walks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BC1D8B05-37CF-20AE-A327-CE1BC7B8779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0737153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ℬ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/>
                  <a:t> be a Boolean Matrix (aka, adjacency matrix)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iff</a:t>
                </a:r>
                <a:r>
                  <a:rPr lang="en-US" dirty="0"/>
                  <a:t> there is an edge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Paths of length 0: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Paths of length 1: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Paths of length 2: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Paths of length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Transitive Closure: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e>
                    </m:nary>
                  </m:oMath>
                </a14:m>
                <a:endParaRPr lang="en-US" dirty="0"/>
              </a:p>
              <a:p>
                <a:r>
                  <a:rPr lang="en-US" dirty="0"/>
                  <a:t>Random Walk: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US" dirty="0"/>
                  <a:t> , where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dirty="0"/>
                  <a:t> is a normalized version of graph,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>
                    <a:hlinkClick r:id="rId2"/>
                  </a:rPr>
                  <a:t>https://github.com/VHRanger/nodevectors/blob/master/nodevectors/prone.py</a:t>
                </a:r>
                <a:r>
                  <a:rPr lang="en-US" dirty="0"/>
                  <a:t> </a:t>
                </a:r>
              </a:p>
              <a:p>
                <a:pPr lvl="1"/>
                <a:r>
                  <a:rPr lang="en-US" b="0" i="0" dirty="0">
                    <a:effectLst/>
                    <a:latin typeface="ui-monospace"/>
                  </a:rPr>
                  <a:t>C1</a:t>
                </a:r>
                <a:r>
                  <a:rPr lang="en-US" b="0" i="0" dirty="0">
                    <a:solidFill>
                      <a:srgbClr val="1F2328"/>
                    </a:solidFill>
                    <a:effectLst/>
                    <a:latin typeface="ui-monospace"/>
                  </a:rPr>
                  <a:t> </a:t>
                </a:r>
                <a:r>
                  <a:rPr lang="en-US" b="0" i="0" dirty="0">
                    <a:effectLst/>
                    <a:latin typeface="ui-monospace"/>
                  </a:rPr>
                  <a:t>=</a:t>
                </a:r>
                <a:r>
                  <a:rPr lang="en-US" b="0" i="0" dirty="0">
                    <a:solidFill>
                      <a:srgbClr val="1F2328"/>
                    </a:solidFill>
                    <a:effectLst/>
                    <a:latin typeface="ui-monospace"/>
                  </a:rPr>
                  <a:t> </a:t>
                </a:r>
                <a:r>
                  <a:rPr lang="en-US" b="0" i="0" dirty="0" err="1">
                    <a:solidFill>
                      <a:srgbClr val="1F2328"/>
                    </a:solidFill>
                    <a:effectLst/>
                    <a:latin typeface="ui-monospace"/>
                  </a:rPr>
                  <a:t>preprocessing.</a:t>
                </a:r>
                <a:r>
                  <a:rPr lang="en-US" b="0" i="0" dirty="0" err="1">
                    <a:effectLst/>
                    <a:latin typeface="ui-monospace"/>
                  </a:rPr>
                  <a:t>normalize</a:t>
                </a:r>
                <a:r>
                  <a:rPr lang="en-US" b="0" i="0" dirty="0">
                    <a:solidFill>
                      <a:srgbClr val="1F2328"/>
                    </a:solidFill>
                    <a:effectLst/>
                    <a:latin typeface="ui-monospace"/>
                  </a:rPr>
                  <a:t>(</a:t>
                </a:r>
                <a:r>
                  <a:rPr lang="en-US" b="0" i="0" dirty="0">
                    <a:effectLst/>
                    <a:latin typeface="ui-monospace"/>
                  </a:rPr>
                  <a:t>G</a:t>
                </a:r>
                <a:r>
                  <a:rPr lang="en-US" b="0" i="0" dirty="0">
                    <a:solidFill>
                      <a:srgbClr val="1F2328"/>
                    </a:solidFill>
                    <a:effectLst/>
                    <a:latin typeface="ui-monospace"/>
                  </a:rPr>
                  <a:t>, </a:t>
                </a:r>
                <a:r>
                  <a:rPr lang="en-US" b="0" i="0" dirty="0">
                    <a:effectLst/>
                    <a:latin typeface="ui-monospace"/>
                  </a:rPr>
                  <a:t>"l1"</a:t>
                </a:r>
                <a:r>
                  <a:rPr lang="en-US" b="0" i="0" dirty="0">
                    <a:solidFill>
                      <a:srgbClr val="1F2328"/>
                    </a:solidFill>
                    <a:effectLst/>
                    <a:latin typeface="ui-monospace"/>
                  </a:rPr>
                  <a:t>)</a:t>
                </a:r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BC1D8B05-37CF-20AE-A327-CE1BC7B8779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0737153" cy="4351338"/>
              </a:xfrm>
              <a:blipFill>
                <a:blip r:embed="rId3"/>
                <a:stretch>
                  <a:fillRect l="-945" t="-2326" r="-826" b="-14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89A2929A-EC19-A51E-410F-AD2BFF838CD0}"/>
              </a:ext>
            </a:extLst>
          </p:cNvPr>
          <p:cNvSpPr txBox="1"/>
          <p:nvPr/>
        </p:nvSpPr>
        <p:spPr>
          <a:xfrm>
            <a:off x="5639681" y="2973121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66942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0E3473-0391-877F-999B-70BA29B9A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Graph Laplacians</a:t>
            </a:r>
            <a:br>
              <a:rPr lang="en-US" dirty="0"/>
            </a:br>
            <a:r>
              <a:rPr lang="en-US" sz="3600" dirty="0">
                <a:hlinkClick r:id="rId2"/>
              </a:rPr>
              <a:t>https://www.cs.mcgill.ca/~wlh/grl_book/files/GRL_Book.pdf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9904AF3-F08A-EBB6-2816-8A9FA0D502AC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e>
                    </m:nary>
                  </m:oMath>
                </a14:m>
                <a:endParaRPr lang="en-US" dirty="0"/>
              </a:p>
              <a:p>
                <a:r>
                  <a:rPr lang="en-US" dirty="0"/>
                  <a:t>Unnormalized Laplacians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−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/>
                  <a:t>: Laplacian matrix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: Adjacency matrix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: Degree matrix </a:t>
                </a:r>
              </a:p>
              <a:p>
                <a:pPr lvl="2"/>
                <a:r>
                  <a:rPr lang="en-US" dirty="0"/>
                  <a:t>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by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diagonal matrix, with degree (fanout) of each node along diagonal)</a:t>
                </a:r>
              </a:p>
              <a:p>
                <a:r>
                  <a:rPr lang="en-US" dirty="0"/>
                  <a:t>Normalized Laplacians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𝑠𝑦𝑚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𝑅𝑊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9904AF3-F08A-EBB6-2816-8A9FA0D502A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3"/>
                <a:stretch>
                  <a:fillRect l="-1956" t="-151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6E979E-182A-466C-7C27-3B6CE30F32F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Applications of Laplacians</a:t>
            </a:r>
          </a:p>
          <a:p>
            <a:pPr lvl="1"/>
            <a:r>
              <a:rPr lang="en-US" dirty="0"/>
              <a:t>There are connections with</a:t>
            </a:r>
          </a:p>
          <a:p>
            <a:pPr lvl="2"/>
            <a:r>
              <a:rPr lang="en-US" dirty="0"/>
              <a:t>Graph Cuts</a:t>
            </a:r>
          </a:p>
          <a:p>
            <a:pPr lvl="2"/>
            <a:r>
              <a:rPr lang="en-US" dirty="0"/>
              <a:t>Spectral Clustering</a:t>
            </a:r>
          </a:p>
          <a:p>
            <a:pPr lvl="2"/>
            <a:r>
              <a:rPr lang="en-US" dirty="0"/>
              <a:t>Random Walks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451213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11" descr="A screenshot of a computer program&#10;&#10;Description automatically generated with medium confidence">
            <a:extLst>
              <a:ext uri="{FF2B5EF4-FFF2-40B4-BE49-F238E27FC236}">
                <a16:creationId xmlns:a16="http://schemas.microsoft.com/office/drawing/2014/main" id="{908EF7E6-E06B-1496-D517-49764AA0D158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7528426" y="250825"/>
            <a:ext cx="4112326" cy="6132558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E3A970-5F8D-236B-14D6-FE537758F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ProNE</a:t>
            </a:r>
            <a:r>
              <a:rPr lang="en-US" dirty="0"/>
              <a:t> (Linear Algebra)</a:t>
            </a:r>
            <a:br>
              <a:rPr lang="en-US" dirty="0"/>
            </a:br>
            <a:r>
              <a:rPr lang="en-US" sz="1600" dirty="0">
                <a:hlinkClick r:id="rId3"/>
              </a:rPr>
              <a:t>https://github.com/VHRanger/nodevectors/blob/master/nodevectors/prone.py</a:t>
            </a:r>
            <a:r>
              <a:rPr lang="en-US" sz="1600" dirty="0"/>
              <a:t> 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E27910C-C294-F51A-B6E3-B53B4A031A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2292" y="1541492"/>
            <a:ext cx="2343195" cy="526992"/>
          </a:xfrm>
        </p:spPr>
        <p:txBody>
          <a:bodyPr/>
          <a:lstStyle/>
          <a:p>
            <a:r>
              <a:rPr lang="en-US" dirty="0" err="1"/>
              <a:t>Prefactorization</a:t>
            </a:r>
            <a:endParaRPr lang="en-US" dirty="0"/>
          </a:p>
        </p:txBody>
      </p:sp>
      <p:pic>
        <p:nvPicPr>
          <p:cNvPr id="10" name="Content Placeholder 9" descr="A picture containing text, screenshot, font, number&#10;&#10;Description automatically generated">
            <a:extLst>
              <a:ext uri="{FF2B5EF4-FFF2-40B4-BE49-F238E27FC236}">
                <a16:creationId xmlns:a16="http://schemas.microsoft.com/office/drawing/2014/main" id="{D4DBBF5F-6777-47FF-804D-C428A099268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4"/>
          <a:srcRect b="3997"/>
          <a:stretch/>
        </p:blipFill>
        <p:spPr>
          <a:xfrm>
            <a:off x="115318" y="2134825"/>
            <a:ext cx="7114005" cy="4496752"/>
          </a:xfr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847D2FE-C59F-2183-38AB-D5D24E406B0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0548757" y="1928947"/>
            <a:ext cx="1613262" cy="480939"/>
          </a:xfrm>
        </p:spPr>
        <p:txBody>
          <a:bodyPr/>
          <a:lstStyle/>
          <a:p>
            <a:r>
              <a:rPr lang="en-US" dirty="0"/>
              <a:t>Chebyshev</a:t>
            </a:r>
          </a:p>
        </p:txBody>
      </p:sp>
      <p:sp>
        <p:nvSpPr>
          <p:cNvPr id="13" name="Google Shape;259;p22">
            <a:extLst>
              <a:ext uri="{FF2B5EF4-FFF2-40B4-BE49-F238E27FC236}">
                <a16:creationId xmlns:a16="http://schemas.microsoft.com/office/drawing/2014/main" id="{C02DDC11-6594-137B-D4C7-77BE2F5A25BD}"/>
              </a:ext>
            </a:extLst>
          </p:cNvPr>
          <p:cNvSpPr/>
          <p:nvPr/>
        </p:nvSpPr>
        <p:spPr>
          <a:xfrm>
            <a:off x="3848184" y="1804988"/>
            <a:ext cx="967656" cy="448492"/>
          </a:xfrm>
          <a:prstGeom prst="wedgeRoundRectCallout">
            <a:avLst>
              <a:gd name="adj1" fmla="val -106434"/>
              <a:gd name="adj2" fmla="val 81033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Sparse</a:t>
            </a:r>
            <a:endParaRPr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259;p22">
            <a:extLst>
              <a:ext uri="{FF2B5EF4-FFF2-40B4-BE49-F238E27FC236}">
                <a16:creationId xmlns:a16="http://schemas.microsoft.com/office/drawing/2014/main" id="{EC6ED971-81A0-4B54-61BC-68317AA57707}"/>
              </a:ext>
            </a:extLst>
          </p:cNvPr>
          <p:cNvSpPr/>
          <p:nvPr/>
        </p:nvSpPr>
        <p:spPr>
          <a:xfrm>
            <a:off x="5280744" y="5558382"/>
            <a:ext cx="967656" cy="448492"/>
          </a:xfrm>
          <a:prstGeom prst="wedgeRoundRectCallout">
            <a:avLst>
              <a:gd name="adj1" fmla="val -106434"/>
              <a:gd name="adj2" fmla="val 81033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Sparse</a:t>
            </a:r>
            <a:endParaRPr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259;p22">
            <a:extLst>
              <a:ext uri="{FF2B5EF4-FFF2-40B4-BE49-F238E27FC236}">
                <a16:creationId xmlns:a16="http://schemas.microsoft.com/office/drawing/2014/main" id="{E7A08647-97F1-F892-D779-29EF03724795}"/>
              </a:ext>
            </a:extLst>
          </p:cNvPr>
          <p:cNvSpPr/>
          <p:nvPr/>
        </p:nvSpPr>
        <p:spPr>
          <a:xfrm>
            <a:off x="4104452" y="6369033"/>
            <a:ext cx="1752062" cy="355011"/>
          </a:xfrm>
          <a:prstGeom prst="wedgeRoundRectCallout">
            <a:avLst>
              <a:gd name="adj1" fmla="val -81132"/>
              <a:gd name="adj2" fmla="val -10640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Dense: N by K </a:t>
            </a:r>
            <a:endParaRPr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259;p22">
            <a:extLst>
              <a:ext uri="{FF2B5EF4-FFF2-40B4-BE49-F238E27FC236}">
                <a16:creationId xmlns:a16="http://schemas.microsoft.com/office/drawing/2014/main" id="{F8881136-49E6-A3C9-DC33-56FD84D2370C}"/>
              </a:ext>
            </a:extLst>
          </p:cNvPr>
          <p:cNvSpPr/>
          <p:nvPr/>
        </p:nvSpPr>
        <p:spPr>
          <a:xfrm>
            <a:off x="6353292" y="1541492"/>
            <a:ext cx="1752062" cy="355011"/>
          </a:xfrm>
          <a:prstGeom prst="wedgeRoundRectCallout">
            <a:avLst>
              <a:gd name="adj1" fmla="val 68976"/>
              <a:gd name="adj2" fmla="val -59701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Dense: N by K </a:t>
            </a:r>
            <a:endParaRPr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259;p22">
            <a:extLst>
              <a:ext uri="{FF2B5EF4-FFF2-40B4-BE49-F238E27FC236}">
                <a16:creationId xmlns:a16="http://schemas.microsoft.com/office/drawing/2014/main" id="{E4720626-CF4F-3492-4A8B-94EEDCC0CF77}"/>
              </a:ext>
            </a:extLst>
          </p:cNvPr>
          <p:cNvSpPr/>
          <p:nvPr/>
        </p:nvSpPr>
        <p:spPr>
          <a:xfrm>
            <a:off x="6318068" y="3231696"/>
            <a:ext cx="1752062" cy="355011"/>
          </a:xfrm>
          <a:prstGeom prst="wedgeRoundRectCallout">
            <a:avLst>
              <a:gd name="adj1" fmla="val 74941"/>
              <a:gd name="adj2" fmla="val -18000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Dense: N by K </a:t>
            </a:r>
            <a:endParaRPr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259;p22">
            <a:extLst>
              <a:ext uri="{FF2B5EF4-FFF2-40B4-BE49-F238E27FC236}">
                <a16:creationId xmlns:a16="http://schemas.microsoft.com/office/drawing/2014/main" id="{DF7E85F4-A12F-D80D-3894-2FD653DCB53F}"/>
              </a:ext>
            </a:extLst>
          </p:cNvPr>
          <p:cNvSpPr/>
          <p:nvPr/>
        </p:nvSpPr>
        <p:spPr>
          <a:xfrm>
            <a:off x="6318068" y="3231695"/>
            <a:ext cx="1752062" cy="355011"/>
          </a:xfrm>
          <a:prstGeom prst="wedgeRoundRectCallout">
            <a:avLst>
              <a:gd name="adj1" fmla="val 74941"/>
              <a:gd name="adj2" fmla="val 28609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Dense: N by K </a:t>
            </a:r>
            <a:endParaRPr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59;p22">
            <a:extLst>
              <a:ext uri="{FF2B5EF4-FFF2-40B4-BE49-F238E27FC236}">
                <a16:creationId xmlns:a16="http://schemas.microsoft.com/office/drawing/2014/main" id="{2DE0F38B-EF53-9459-C844-74C53654B1B8}"/>
              </a:ext>
            </a:extLst>
          </p:cNvPr>
          <p:cNvSpPr/>
          <p:nvPr/>
        </p:nvSpPr>
        <p:spPr>
          <a:xfrm>
            <a:off x="6318068" y="3231694"/>
            <a:ext cx="1752062" cy="355011"/>
          </a:xfrm>
          <a:prstGeom prst="wedgeRoundRectCallout">
            <a:avLst>
              <a:gd name="adj1" fmla="val 72704"/>
              <a:gd name="adj2" fmla="val 113239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Dense: N by K </a:t>
            </a:r>
            <a:endParaRPr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259;p22">
            <a:extLst>
              <a:ext uri="{FF2B5EF4-FFF2-40B4-BE49-F238E27FC236}">
                <a16:creationId xmlns:a16="http://schemas.microsoft.com/office/drawing/2014/main" id="{1E5ACC93-B1B1-E498-6D82-B02C3CB5C3EE}"/>
              </a:ext>
            </a:extLst>
          </p:cNvPr>
          <p:cNvSpPr/>
          <p:nvPr/>
        </p:nvSpPr>
        <p:spPr>
          <a:xfrm>
            <a:off x="6318068" y="3225858"/>
            <a:ext cx="1752062" cy="355011"/>
          </a:xfrm>
          <a:prstGeom prst="wedgeRoundRectCallout">
            <a:avLst>
              <a:gd name="adj1" fmla="val 82645"/>
              <a:gd name="adj2" fmla="val 311935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Dense: N by K </a:t>
            </a:r>
            <a:endParaRPr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259;p22">
            <a:extLst>
              <a:ext uri="{FF2B5EF4-FFF2-40B4-BE49-F238E27FC236}">
                <a16:creationId xmlns:a16="http://schemas.microsoft.com/office/drawing/2014/main" id="{D8609EE6-72CF-73CD-7951-C6447166E148}"/>
              </a:ext>
            </a:extLst>
          </p:cNvPr>
          <p:cNvSpPr/>
          <p:nvPr/>
        </p:nvSpPr>
        <p:spPr>
          <a:xfrm>
            <a:off x="6131128" y="4918079"/>
            <a:ext cx="1752062" cy="355011"/>
          </a:xfrm>
          <a:prstGeom prst="wedgeRoundRectCallout">
            <a:avLst>
              <a:gd name="adj1" fmla="val 82645"/>
              <a:gd name="adj2" fmla="val 311935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Dense: N by K </a:t>
            </a:r>
            <a:endParaRPr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59;p22">
            <a:extLst>
              <a:ext uri="{FF2B5EF4-FFF2-40B4-BE49-F238E27FC236}">
                <a16:creationId xmlns:a16="http://schemas.microsoft.com/office/drawing/2014/main" id="{29CCB9D6-FB81-221E-46A4-3DFBB6EBDC75}"/>
              </a:ext>
            </a:extLst>
          </p:cNvPr>
          <p:cNvSpPr/>
          <p:nvPr/>
        </p:nvSpPr>
        <p:spPr>
          <a:xfrm>
            <a:off x="6140656" y="4906705"/>
            <a:ext cx="1752062" cy="355011"/>
          </a:xfrm>
          <a:prstGeom prst="wedgeRoundRectCallout">
            <a:avLst>
              <a:gd name="adj1" fmla="val 82397"/>
              <a:gd name="adj2" fmla="val 213813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Dense: N by K </a:t>
            </a:r>
            <a:endParaRPr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59;p22">
            <a:extLst>
              <a:ext uri="{FF2B5EF4-FFF2-40B4-BE49-F238E27FC236}">
                <a16:creationId xmlns:a16="http://schemas.microsoft.com/office/drawing/2014/main" id="{E2517CEB-875C-8DA4-ED0F-705799699F7B}"/>
              </a:ext>
            </a:extLst>
          </p:cNvPr>
          <p:cNvSpPr/>
          <p:nvPr/>
        </p:nvSpPr>
        <p:spPr>
          <a:xfrm>
            <a:off x="10828104" y="1075100"/>
            <a:ext cx="967656" cy="448492"/>
          </a:xfrm>
          <a:prstGeom prst="wedgeRoundRectCallout">
            <a:avLst>
              <a:gd name="adj1" fmla="val -113184"/>
              <a:gd name="adj2" fmla="val -4404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Sparse</a:t>
            </a:r>
            <a:endParaRPr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2683270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3A970-5F8D-236B-14D6-FE537758F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ProNE</a:t>
            </a:r>
            <a:r>
              <a:rPr lang="en-US" dirty="0"/>
              <a:t> (Linear Algebra)</a:t>
            </a:r>
            <a:br>
              <a:rPr lang="en-US" dirty="0"/>
            </a:br>
            <a:r>
              <a:rPr lang="en-US" sz="1600" dirty="0">
                <a:hlinkClick r:id="rId2"/>
              </a:rPr>
              <a:t>https://github.com/VHRanger/nodevectors/blob/master/nodevectors/prone.py</a:t>
            </a:r>
            <a:r>
              <a:rPr lang="en-US" sz="1600" dirty="0"/>
              <a:t> 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E27910C-C294-F51A-B6E3-B53B4A031A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2292" y="1541492"/>
            <a:ext cx="2343195" cy="526992"/>
          </a:xfrm>
        </p:spPr>
        <p:txBody>
          <a:bodyPr/>
          <a:lstStyle/>
          <a:p>
            <a:r>
              <a:rPr lang="en-US" dirty="0" err="1"/>
              <a:t>Prefactorization</a:t>
            </a:r>
            <a:endParaRPr lang="en-US" dirty="0"/>
          </a:p>
        </p:txBody>
      </p:sp>
      <p:pic>
        <p:nvPicPr>
          <p:cNvPr id="10" name="Content Placeholder 9" descr="A picture containing text, screenshot, font, number&#10;&#10;Description automatically generated">
            <a:extLst>
              <a:ext uri="{FF2B5EF4-FFF2-40B4-BE49-F238E27FC236}">
                <a16:creationId xmlns:a16="http://schemas.microsoft.com/office/drawing/2014/main" id="{D4DBBF5F-6777-47FF-804D-C428A099268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b="3997"/>
          <a:stretch/>
        </p:blipFill>
        <p:spPr>
          <a:xfrm>
            <a:off x="115318" y="2134825"/>
            <a:ext cx="7114005" cy="4496752"/>
          </a:xfr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0731510-AE7D-180E-953D-0BDB8C9D5CD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71141" y="1978514"/>
            <a:ext cx="1039465" cy="489041"/>
          </a:xfrm>
        </p:spPr>
        <p:txBody>
          <a:bodyPr/>
          <a:lstStyle/>
          <a:p>
            <a:r>
              <a:rPr lang="en-US" dirty="0"/>
              <a:t>Paper</a:t>
            </a:r>
          </a:p>
        </p:txBody>
      </p:sp>
      <p:pic>
        <p:nvPicPr>
          <p:cNvPr id="27" name="Content Placeholder 26" descr="A picture containing text, paper, font, black and white&#10;&#10;Description automatically generated">
            <a:extLst>
              <a:ext uri="{FF2B5EF4-FFF2-40B4-BE49-F238E27FC236}">
                <a16:creationId xmlns:a16="http://schemas.microsoft.com/office/drawing/2014/main" id="{792DDC4C-861A-7662-54D3-5CA16DA103C9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/>
          <a:stretch>
            <a:fillRect/>
          </a:stretch>
        </p:blipFill>
        <p:spPr>
          <a:xfrm>
            <a:off x="7694580" y="1027905"/>
            <a:ext cx="4251653" cy="8053133"/>
          </a:xfrm>
        </p:spPr>
      </p:pic>
      <p:pic>
        <p:nvPicPr>
          <p:cNvPr id="29" name="Picture 28" descr="A black text on a white background&#10;&#10;Description automatically generated with medium confidence">
            <a:extLst>
              <a:ext uri="{FF2B5EF4-FFF2-40B4-BE49-F238E27FC236}">
                <a16:creationId xmlns:a16="http://schemas.microsoft.com/office/drawing/2014/main" id="{314D3633-B4E7-C43F-4F48-E219589A0C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26633" y="48056"/>
            <a:ext cx="4419600" cy="10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1370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3B02E-447B-439D-BA1A-68A91F7CC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Document Similarities:</a:t>
            </a:r>
            <a:br>
              <a:rPr lang="en-US" dirty="0"/>
            </a:br>
            <a:r>
              <a:rPr lang="en-US" dirty="0"/>
              <a:t>Use Cases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2D62BB0-4E2F-16CB-2C58-8500AE3F68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Recommendations</a:t>
            </a:r>
          </a:p>
          <a:p>
            <a:pPr lvl="1"/>
            <a:r>
              <a:rPr lang="en-US" dirty="0"/>
              <a:t>What should I read?</a:t>
            </a:r>
          </a:p>
          <a:p>
            <a:pPr lvl="1"/>
            <a:r>
              <a:rPr lang="en-US" b="1" dirty="0"/>
              <a:t>What should I cite?</a:t>
            </a:r>
          </a:p>
          <a:p>
            <a:r>
              <a:rPr lang="en-US" dirty="0"/>
              <a:t>Many systems focus on ``relevance’’ (word overlap)</a:t>
            </a:r>
          </a:p>
          <a:p>
            <a:pPr lvl="1"/>
            <a:r>
              <a:rPr lang="en-US" dirty="0"/>
              <a:t>But we also want credibility</a:t>
            </a:r>
          </a:p>
          <a:p>
            <a:pPr lvl="1"/>
            <a:r>
              <a:rPr lang="en-US" dirty="0"/>
              <a:t>Don’t recommend papers that are buzz-word compliant</a:t>
            </a:r>
          </a:p>
          <a:p>
            <a:pPr lvl="2"/>
            <a:r>
              <a:rPr lang="en-US" dirty="0"/>
              <a:t>But not worth reading</a:t>
            </a:r>
          </a:p>
          <a:p>
            <a:pPr lvl="2"/>
            <a:r>
              <a:rPr lang="en-US" dirty="0"/>
              <a:t>(Most papers are never cited)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9721B977-8BB2-26AA-8CB5-444FA51AD5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863A1897-4D5B-E6A1-D0A5-7112CC82A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41125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11" descr="A screenshot of a computer program&#10;&#10;Description automatically generated with medium confidence">
            <a:extLst>
              <a:ext uri="{FF2B5EF4-FFF2-40B4-BE49-F238E27FC236}">
                <a16:creationId xmlns:a16="http://schemas.microsoft.com/office/drawing/2014/main" id="{908EF7E6-E06B-1496-D517-49764AA0D158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7528426" y="250825"/>
            <a:ext cx="4112326" cy="6132558"/>
          </a:xfr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847D2FE-C59F-2183-38AB-D5D24E406B0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0548757" y="1928947"/>
            <a:ext cx="1613262" cy="480939"/>
          </a:xfrm>
        </p:spPr>
        <p:txBody>
          <a:bodyPr/>
          <a:lstStyle/>
          <a:p>
            <a:r>
              <a:rPr lang="en-US" dirty="0"/>
              <a:t>Chebyshev</a:t>
            </a:r>
          </a:p>
        </p:txBody>
      </p:sp>
      <p:sp>
        <p:nvSpPr>
          <p:cNvPr id="21" name="Google Shape;259;p22">
            <a:extLst>
              <a:ext uri="{FF2B5EF4-FFF2-40B4-BE49-F238E27FC236}">
                <a16:creationId xmlns:a16="http://schemas.microsoft.com/office/drawing/2014/main" id="{1E5ACC93-B1B1-E498-6D82-B02C3CB5C3EE}"/>
              </a:ext>
            </a:extLst>
          </p:cNvPr>
          <p:cNvSpPr/>
          <p:nvPr/>
        </p:nvSpPr>
        <p:spPr>
          <a:xfrm>
            <a:off x="6219836" y="4179267"/>
            <a:ext cx="1308590" cy="355011"/>
          </a:xfrm>
          <a:prstGeom prst="wedgeRoundRectCallout">
            <a:avLst>
              <a:gd name="adj1" fmla="val 122575"/>
              <a:gd name="adj2" fmla="val -4508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Eqn</a:t>
            </a:r>
            <a:r>
              <a:rPr lang="en-US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(11)</a:t>
            </a:r>
            <a:endParaRPr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" name="Content Placeholder 7" descr="A picture containing text, font, handwriting, white&#10;&#10;Description automatically generated">
            <a:extLst>
              <a:ext uri="{FF2B5EF4-FFF2-40B4-BE49-F238E27FC236}">
                <a16:creationId xmlns:a16="http://schemas.microsoft.com/office/drawing/2014/main" id="{3783B8F5-1386-C888-4397-BC7B641F55E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146235" y="69261"/>
            <a:ext cx="4419600" cy="2603500"/>
          </a:xfrm>
        </p:spPr>
      </p:pic>
      <p:pic>
        <p:nvPicPr>
          <p:cNvPr id="11" name="Picture 10" descr="A picture containing text, font, screenshot, black and white&#10;&#10;Description automatically generated">
            <a:extLst>
              <a:ext uri="{FF2B5EF4-FFF2-40B4-BE49-F238E27FC236}">
                <a16:creationId xmlns:a16="http://schemas.microsoft.com/office/drawing/2014/main" id="{ADD1EB1D-94F6-271C-4FCE-7D15A42FB8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7697" y="2535827"/>
            <a:ext cx="4318000" cy="4076700"/>
          </a:xfrm>
          <a:prstGeom prst="rect">
            <a:avLst/>
          </a:prstGeom>
        </p:spPr>
      </p:pic>
      <p:sp>
        <p:nvSpPr>
          <p:cNvPr id="25" name="Title 24">
            <a:extLst>
              <a:ext uri="{FF2B5EF4-FFF2-40B4-BE49-F238E27FC236}">
                <a16:creationId xmlns:a16="http://schemas.microsoft.com/office/drawing/2014/main" id="{466C2C82-98A7-526A-922D-9475EB9841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7966" y="250825"/>
            <a:ext cx="1589817" cy="870065"/>
          </a:xfrm>
        </p:spPr>
        <p:txBody>
          <a:bodyPr/>
          <a:lstStyle/>
          <a:p>
            <a:r>
              <a:rPr lang="en-US" dirty="0"/>
              <a:t>Paper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2CD1737E-2373-CCC8-CFE9-D14DDEDBDE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26460" y="6471580"/>
            <a:ext cx="5157787" cy="823912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3596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7D559-DFDC-F31A-9BC5-564B296FB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Asks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DD828A7-FBA3-9F1F-A254-5779A791D7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Theory: Exactly what is </a:t>
            </a:r>
            <a:r>
              <a:rPr lang="en-US" dirty="0" err="1"/>
              <a:t>ProNE</a:t>
            </a:r>
            <a:r>
              <a:rPr lang="en-US" dirty="0"/>
              <a:t> computing?</a:t>
            </a:r>
          </a:p>
          <a:p>
            <a:pPr lvl="1"/>
            <a:r>
              <a:rPr lang="en-US" dirty="0"/>
              <a:t>How does the final embedding relate to distances in graph?</a:t>
            </a:r>
          </a:p>
          <a:p>
            <a:pPr lvl="1"/>
            <a:r>
              <a:rPr lang="en-US" dirty="0"/>
              <a:t>What is the Chebyshev approximating?</a:t>
            </a:r>
          </a:p>
          <a:p>
            <a:r>
              <a:rPr lang="en-US" dirty="0"/>
              <a:t>Systems: Speedups</a:t>
            </a:r>
          </a:p>
          <a:p>
            <a:pPr lvl="1"/>
            <a:r>
              <a:rPr lang="en-US" dirty="0"/>
              <a:t>I have separated </a:t>
            </a:r>
            <a:r>
              <a:rPr lang="en-US" dirty="0" err="1"/>
              <a:t>prefactoring</a:t>
            </a:r>
            <a:r>
              <a:rPr lang="en-US" dirty="0"/>
              <a:t> and each step in the loop into separate </a:t>
            </a:r>
            <a:r>
              <a:rPr lang="en-US" dirty="0" err="1"/>
              <a:t>slurm</a:t>
            </a:r>
            <a:r>
              <a:rPr lang="en-US" dirty="0"/>
              <a:t> jobs to support checkpointing.</a:t>
            </a:r>
          </a:p>
          <a:p>
            <a:pPr lvl="1"/>
            <a:r>
              <a:rPr lang="en-US" dirty="0"/>
              <a:t>We have constraints on time and memory on our cluster</a:t>
            </a:r>
          </a:p>
          <a:p>
            <a:pPr lvl="1"/>
            <a:r>
              <a:rPr lang="en-US" dirty="0" err="1"/>
              <a:t>Prefactoring</a:t>
            </a:r>
            <a:r>
              <a:rPr lang="en-US" dirty="0"/>
              <a:t> uses less memory than Chebyshev</a:t>
            </a:r>
          </a:p>
          <a:p>
            <a:pPr lvl="2"/>
            <a:r>
              <a:rPr lang="en-US" dirty="0"/>
              <a:t>Because there are fewer dense matrices</a:t>
            </a:r>
          </a:p>
          <a:p>
            <a:pPr lvl="1"/>
            <a:r>
              <a:rPr lang="en-US" dirty="0"/>
              <a:t>Calling garbage collector can remove some large dense matrices</a:t>
            </a:r>
          </a:p>
          <a:p>
            <a:pPr lvl="1"/>
            <a:r>
              <a:rPr lang="en-US" dirty="0"/>
              <a:t>Are there opportunities for multi-threading, GPUs, C, </a:t>
            </a:r>
            <a:r>
              <a:rPr lang="en-US" dirty="0" err="1"/>
              <a:t>cuda</a:t>
            </a:r>
            <a:r>
              <a:rPr lang="en-US" dirty="0"/>
              <a:t>, tiling matrices?</a:t>
            </a:r>
          </a:p>
        </p:txBody>
      </p:sp>
    </p:spTree>
    <p:extLst>
      <p:ext uri="{BB962C8B-B14F-4D97-AF65-F5344CB8AC3E}">
        <p14:creationId xmlns:p14="http://schemas.microsoft.com/office/powerpoint/2010/main" val="19728753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text, screenshot, font, document&#10;&#10;Description automatically generated">
            <a:extLst>
              <a:ext uri="{FF2B5EF4-FFF2-40B4-BE49-F238E27FC236}">
                <a16:creationId xmlns:a16="http://schemas.microsoft.com/office/drawing/2014/main" id="{313BE0C1-1821-EABC-16B6-5F8F08F3A4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26747"/>
            <a:ext cx="8054591" cy="5111315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DD4187F-5411-A375-75ED-2D59BA53E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5400" dirty="0"/>
              <a:t>Laplacians and Spectral Clustering</a:t>
            </a:r>
            <a:br>
              <a:rPr lang="en-US" sz="3200" dirty="0"/>
            </a:br>
            <a:r>
              <a:rPr lang="en-US" sz="3200" dirty="0">
                <a:hlinkClick r:id="rId3"/>
              </a:rPr>
              <a:t>https://www.cs.mcgill.ca/~wlh/grl_book/files/GRL_Book.pdf</a:t>
            </a:r>
            <a:r>
              <a:rPr lang="en-US" sz="3200" dirty="0"/>
              <a:t> </a:t>
            </a:r>
          </a:p>
        </p:txBody>
      </p:sp>
      <p:sp>
        <p:nvSpPr>
          <p:cNvPr id="6" name="Google Shape;259;p22">
            <a:extLst>
              <a:ext uri="{FF2B5EF4-FFF2-40B4-BE49-F238E27FC236}">
                <a16:creationId xmlns:a16="http://schemas.microsoft.com/office/drawing/2014/main" id="{0E5A65CF-D679-E4F4-1C7C-29CCBCAAB987}"/>
              </a:ext>
            </a:extLst>
          </p:cNvPr>
          <p:cNvSpPr/>
          <p:nvPr/>
        </p:nvSpPr>
        <p:spPr>
          <a:xfrm>
            <a:off x="8842549" y="4636853"/>
            <a:ext cx="2692959" cy="2010131"/>
          </a:xfrm>
          <a:prstGeom prst="wedgeRoundRectCallout">
            <a:avLst>
              <a:gd name="adj1" fmla="val -118134"/>
              <a:gd name="adj2" fmla="val 42198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K-means is useful on many embeddings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(Specter)</a:t>
            </a:r>
            <a:r>
              <a:rPr lang="en-US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5934269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F83135-EF65-1D48-9DA0-772CC1E0B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 to Cover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17455D-B834-CA56-879A-49C64FC8F5E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Clustering</a:t>
            </a:r>
          </a:p>
          <a:p>
            <a:r>
              <a:rPr lang="en-US" dirty="0"/>
              <a:t>K-means</a:t>
            </a:r>
          </a:p>
          <a:p>
            <a:pPr lvl="1"/>
            <a:r>
              <a:rPr lang="en-US" dirty="0" err="1"/>
              <a:t>sklearn</a:t>
            </a:r>
            <a:endParaRPr lang="en-US" dirty="0"/>
          </a:p>
          <a:p>
            <a:r>
              <a:rPr lang="en-US" dirty="0"/>
              <a:t>Graph Cuts, </a:t>
            </a:r>
            <a:r>
              <a:rPr lang="en-US" dirty="0" err="1"/>
              <a:t>RatioCut</a:t>
            </a:r>
            <a:r>
              <a:rPr lang="en-US" dirty="0"/>
              <a:t>, Diameter, Conductance</a:t>
            </a:r>
          </a:p>
          <a:p>
            <a:r>
              <a:rPr lang="en-US" dirty="0"/>
              <a:t>Sparse matrix packages:</a:t>
            </a:r>
          </a:p>
          <a:p>
            <a:pPr lvl="1"/>
            <a:r>
              <a:rPr lang="en-US" dirty="0" err="1"/>
              <a:t>scipy.sparse</a:t>
            </a:r>
            <a:endParaRPr lang="en-US" dirty="0"/>
          </a:p>
          <a:p>
            <a:pPr lvl="1"/>
            <a:r>
              <a:rPr lang="en-US" dirty="0" err="1"/>
              <a:t>networkx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Content Placeholder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4EDAE83F-E140-564E-CD62-E6A02CB011F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761182" y="212865"/>
            <a:ext cx="4817552" cy="4351338"/>
          </a:xfrm>
          <a:ln>
            <a:solidFill>
              <a:schemeClr val="accent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1A3BF2F-FA11-A96A-51CD-B1896E74F8AE}"/>
              </a:ext>
            </a:extLst>
          </p:cNvPr>
          <p:cNvSpPr txBox="1"/>
          <p:nvPr/>
        </p:nvSpPr>
        <p:spPr>
          <a:xfrm>
            <a:off x="70342" y="6300392"/>
            <a:ext cx="64912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https://networkx.org/documentation/stable/reference/linalg.html</a:t>
            </a:r>
            <a:r>
              <a:rPr lang="en-US" dirty="0"/>
              <a:t> </a:t>
            </a:r>
          </a:p>
        </p:txBody>
      </p:sp>
      <p:pic>
        <p:nvPicPr>
          <p:cNvPr id="10" name="Picture 9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E969F119-EE63-D22C-57BD-B955329B0B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7135" y="3209173"/>
            <a:ext cx="5181599" cy="346055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130862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4F3C2C-7BBF-470D-7E66-4280152F5F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5300" dirty="0"/>
              <a:t>Exercises (Lab for for this afternoon)</a:t>
            </a:r>
            <a:br>
              <a:rPr lang="en-US" dirty="0"/>
            </a:br>
            <a:r>
              <a:rPr lang="en-US" sz="2700" dirty="0">
                <a:hlinkClick r:id="rId2"/>
              </a:rPr>
              <a:t>https://github.com/kwchurch/JSALT_Better_Together/tree/main/doc/exercises</a:t>
            </a:r>
            <a:r>
              <a:rPr lang="en-US" sz="2700" dirty="0"/>
              <a:t>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2FE27A-4144-E34A-A185-8F2F0A91F4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Simple usage of </a:t>
            </a:r>
          </a:p>
          <a:p>
            <a:pPr lvl="1"/>
            <a:r>
              <a:rPr lang="en-US" dirty="0"/>
              <a:t>Semantic Scholar’s API</a:t>
            </a:r>
          </a:p>
          <a:p>
            <a:pPr lvl="2"/>
            <a:r>
              <a:rPr lang="en-US" dirty="0"/>
              <a:t>Input: paper ids</a:t>
            </a:r>
          </a:p>
          <a:p>
            <a:pPr lvl="2"/>
            <a:r>
              <a:rPr lang="en-US" dirty="0"/>
              <a:t>Outputs: titles, abstracts, more ids, references, citations, embeddings</a:t>
            </a:r>
          </a:p>
          <a:p>
            <a:pPr lvl="1"/>
            <a:r>
              <a:rPr lang="en-US" dirty="0"/>
              <a:t>Models on </a:t>
            </a:r>
            <a:r>
              <a:rPr lang="en-US" dirty="0" err="1"/>
              <a:t>HuggingFace</a:t>
            </a:r>
            <a:endParaRPr lang="en-US" dirty="0"/>
          </a:p>
          <a:p>
            <a:pPr lvl="2"/>
            <a:r>
              <a:rPr lang="en-US" dirty="0"/>
              <a:t>Input: titles + abstracts</a:t>
            </a:r>
          </a:p>
          <a:p>
            <a:pPr lvl="2"/>
            <a:r>
              <a:rPr lang="en-US" dirty="0"/>
              <a:t>Output: vectors (embeddings)</a:t>
            </a:r>
          </a:p>
          <a:p>
            <a:r>
              <a:rPr lang="en-US" dirty="0"/>
              <a:t>Dimension Reduction (Singular Value Decomposition (SVD))</a:t>
            </a:r>
          </a:p>
          <a:p>
            <a:pPr lvl="1"/>
            <a:r>
              <a:rPr lang="en-US" dirty="0"/>
              <a:t>Reduce BERT vectors from 768 dimensions to 2 dimensions (for plotting)</a:t>
            </a:r>
          </a:p>
          <a:p>
            <a:r>
              <a:rPr lang="en-US" dirty="0"/>
              <a:t>Replicate the centroid assumption</a:t>
            </a:r>
          </a:p>
          <a:p>
            <a:pPr lvl="1"/>
            <a:r>
              <a:rPr lang="en-US" dirty="0"/>
              <a:t>Centroid Assumption: vector of a doc is close to centroid of its references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C92077-537E-B861-B9F7-5DA8C68AB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A4B2ED-5905-73F4-8AB0-159B457E0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3157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3366</TotalTime>
  <Words>5930</Words>
  <Application>Microsoft Macintosh PowerPoint</Application>
  <PresentationFormat>Widescreen</PresentationFormat>
  <Paragraphs>1109</Paragraphs>
  <Slides>94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94</vt:i4>
      </vt:variant>
    </vt:vector>
  </HeadingPairs>
  <TitlesOfParts>
    <vt:vector size="107" baseType="lpstr">
      <vt:lpstr>-apple-system</vt:lpstr>
      <vt:lpstr>Arial</vt:lpstr>
      <vt:lpstr>Calibri</vt:lpstr>
      <vt:lpstr>Calibri Light</vt:lpstr>
      <vt:lpstr>Cambria Math</vt:lpstr>
      <vt:lpstr>Menlo</vt:lpstr>
      <vt:lpstr>Noto Sans</vt:lpstr>
      <vt:lpstr>Times</vt:lpstr>
      <vt:lpstr>Times New Roman</vt:lpstr>
      <vt:lpstr>ui-monospace</vt:lpstr>
      <vt:lpstr>Wingdings</vt:lpstr>
      <vt:lpstr>Yantramanav</vt:lpstr>
      <vt:lpstr>Office Theme</vt:lpstr>
      <vt:lpstr>Natural Language Processing, Deep Nets, Linear Algebra and Information Retrieval</vt:lpstr>
      <vt:lpstr>Exercises (Lab for for this afternoon) https://github.com/kwchurch/JSALT_Better_Together/tree/main/doc/exercises </vt:lpstr>
      <vt:lpstr>Introduction</vt:lpstr>
      <vt:lpstr>Semantic Scholar: Significant Effort        (slide from Dan Weld)</vt:lpstr>
      <vt:lpstr>Semantic Scholar</vt:lpstr>
      <vt:lpstr>Document Similarities: Use Cases</vt:lpstr>
      <vt:lpstr>Better Together: Text (Titles, Abstracts, Body); Context (Citations)</vt:lpstr>
      <vt:lpstr>Query: ``DeepWalk: Online Learning of…’’</vt:lpstr>
      <vt:lpstr>Document Similarities: Use Cases</vt:lpstr>
      <vt:lpstr>Query: ``On the Dangers of Stochastic Parrots…’’</vt:lpstr>
      <vt:lpstr>Scale</vt:lpstr>
      <vt:lpstr>Metcalfe’s Law (Network Effects)</vt:lpstr>
      <vt:lpstr>Realities</vt:lpstr>
      <vt:lpstr>Global Scientific Output Doubles Every 9 Years</vt:lpstr>
      <vt:lpstr>Author Contributions + Audience Appreciation (Literature is a conversation, like social media)</vt:lpstr>
      <vt:lpstr>Citing Sentences</vt:lpstr>
      <vt:lpstr>Why are some papers cited more than others?</vt:lpstr>
      <vt:lpstr>Word2Vec: Analogies</vt:lpstr>
      <vt:lpstr>Word2Vec: More Promising Early Results</vt:lpstr>
      <vt:lpstr>Levy &amp; Goldberg (NIPS-2014) Word2Vec ≈ PMI (Pointwise Mutual Info)</vt:lpstr>
      <vt:lpstr>Levy &amp; Goldberg (NIPS-2014) Word2Vec ≈ PMI (too simple to be right)</vt:lpstr>
      <vt:lpstr>PowerPoint Presentation</vt:lpstr>
      <vt:lpstr>PMI: Interdisciplinary Combination of Empirical Methods from 1950s: Psycholinguistics, Information Theory, etc.</vt:lpstr>
      <vt:lpstr>Paradigm Shifts</vt:lpstr>
      <vt:lpstr>Promising &gt;&gt; Convincing To err is human, to really foul things up requires a computer</vt:lpstr>
      <vt:lpstr>Evaluation: What you measure is what you get Word2vec: question-words &gt;&gt; SAT</vt:lpstr>
      <vt:lpstr>Grandparents and grandchildren have a natural alliance</vt:lpstr>
      <vt:lpstr>Farce in Three Acts https://www.earningmyturns.org/2017/06/a-computational-linguistic-farce-in.html </vt:lpstr>
      <vt:lpstr>When I was a graduate student (just before AI Winter in 1980s)</vt:lpstr>
      <vt:lpstr>Motivation for Revival of Empiricism in 1990s?</vt:lpstr>
      <vt:lpstr>Part A: Glass is half full (deep nets can do much) Part B: Glass is half empty (always more to do)</vt:lpstr>
      <vt:lpstr>Large Language Models (LLMs) Strengths (1950s/1990s); Weaknesses (1970s)</vt:lpstr>
      <vt:lpstr>Hallucinations</vt:lpstr>
      <vt:lpstr>Hypo: Contribution = Primary + Secondary Literature</vt:lpstr>
      <vt:lpstr>Realities: Missing Values</vt:lpstr>
      <vt:lpstr>Suggestion for Missing Values</vt:lpstr>
      <vt:lpstr>Centroid Assumption</vt:lpstr>
      <vt:lpstr>Bad/Misleading Values: Redundancy  Robustness</vt:lpstr>
      <vt:lpstr>PowerPoint Presentation</vt:lpstr>
      <vt:lpstr>Cos-Dist: Multiple Views of Similarity</vt:lpstr>
      <vt:lpstr>Random Walks</vt:lpstr>
      <vt:lpstr>Summaries</vt:lpstr>
      <vt:lpstr>Why is paper x important to contemporary readers?</vt:lpstr>
      <vt:lpstr>Summarization Baselines</vt:lpstr>
      <vt:lpstr>PowerPoint Presentation</vt:lpstr>
      <vt:lpstr>tl;dr  ChatGPT</vt:lpstr>
      <vt:lpstr>Summarization: Compare &amp; Contrast</vt:lpstr>
      <vt:lpstr>https://github.com/kwchurch/JSALT_Better_Together </vt:lpstr>
      <vt:lpstr>Tutorial Material</vt:lpstr>
      <vt:lpstr>Standard 3-step recipe ACL-2022 Tutorial</vt:lpstr>
      <vt:lpstr>Standard 3-Step Recipe</vt:lpstr>
      <vt:lpstr>Inference: f(x) → y</vt:lpstr>
      <vt:lpstr>Input: I love you Output: Depends on Model: f</vt:lpstr>
      <vt:lpstr>Many of these models produce reasonable results</vt:lpstr>
      <vt:lpstr>Lots of Models on Hubs (for lots of tasks)</vt:lpstr>
      <vt:lpstr>Standard 3-Step Recipe</vt:lpstr>
      <vt:lpstr>Most users should not invest in pretraining because growth (&amp; costs) are out of control</vt:lpstr>
      <vt:lpstr>Standard 3-Step Recipe</vt:lpstr>
      <vt:lpstr> </vt:lpstr>
      <vt:lpstr>Tutorial Background</vt:lpstr>
      <vt:lpstr>GNN Alternative</vt:lpstr>
      <vt:lpstr>Why GNN?</vt:lpstr>
      <vt:lpstr>What is GNN?</vt:lpstr>
      <vt:lpstr>Challenge Scale Data Parallelism v.s. Gsplit Parallelism</vt:lpstr>
      <vt:lpstr>Gsplit is Faster</vt:lpstr>
      <vt:lpstr>Tutorial Background</vt:lpstr>
      <vt:lpstr>Approximate Nearest Neighbors in External Memory</vt:lpstr>
      <vt:lpstr>Opportunity for Publication</vt:lpstr>
      <vt:lpstr>Processing with Embeddings: Annoy / Faiss Approximate Nearest Neighbors (ANN)</vt:lpstr>
      <vt:lpstr>Notation</vt:lpstr>
      <vt:lpstr>Memory Mapping (mmap)</vt:lpstr>
      <vt:lpstr>Problems to be done in external memory (Avoid loading embedding into memory)</vt:lpstr>
      <vt:lpstr>Solutions</vt:lpstr>
      <vt:lpstr>Method for mapping vector, v, to 1 bit</vt:lpstr>
      <vt:lpstr>Claim: π brings similar docs near one another </vt:lpstr>
      <vt:lpstr>Docs near one another in π are more similar</vt:lpstr>
      <vt:lpstr>Pointers to Code based on ANN</vt:lpstr>
      <vt:lpstr>Pointers to C Code: $JSALTsrc/C/</vt:lpstr>
      <vt:lpstr>Tutorial Background</vt:lpstr>
      <vt:lpstr>Bellcore’s Example: Bag of Words + SVD http://wordvec.colorado.edu/papers/Deerwester_1990.pdf </vt:lpstr>
      <vt:lpstr>Term by Document Matrix</vt:lpstr>
      <vt:lpstr>Dimension Reduction in R</vt:lpstr>
      <vt:lpstr>PowerPoint Presentation</vt:lpstr>
      <vt:lpstr>PowerPoint Presentation</vt:lpstr>
      <vt:lpstr>Tutorial Background</vt:lpstr>
      <vt:lpstr>Random Walks</vt:lpstr>
      <vt:lpstr>Graph Laplacians https://www.cs.mcgill.ca/~wlh/grl_book/files/GRL_Book.pdf</vt:lpstr>
      <vt:lpstr>ProNE (Linear Algebra) https://github.com/VHRanger/nodevectors/blob/master/nodevectors/prone.py  </vt:lpstr>
      <vt:lpstr>ProNE (Linear Algebra) https://github.com/VHRanger/nodevectors/blob/master/nodevectors/prone.py  </vt:lpstr>
      <vt:lpstr>Paper</vt:lpstr>
      <vt:lpstr>Asks</vt:lpstr>
      <vt:lpstr>Laplacians and Spectral Clustering https://www.cs.mcgill.ca/~wlh/grl_book/files/GRL_Book.pdf </vt:lpstr>
      <vt:lpstr>Topics to Cover</vt:lpstr>
      <vt:lpstr>Exercises (Lab for for this afternoon) https://github.com/kwchurch/JSALT_Better_Together/tree/main/doc/exercises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Natural Language Processing, Deep Nets, Linear Algebra and Information Retrieval</dc:title>
  <dc:creator>Kenneth Church</dc:creator>
  <cp:lastModifiedBy>Kenneth Church</cp:lastModifiedBy>
  <cp:revision>56</cp:revision>
  <dcterms:created xsi:type="dcterms:W3CDTF">2023-06-05T19:42:53Z</dcterms:created>
  <dcterms:modified xsi:type="dcterms:W3CDTF">2023-06-08T04:40:12Z</dcterms:modified>
</cp:coreProperties>
</file>